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73" r:id="rId5"/>
    <p:sldId id="269" r:id="rId6"/>
    <p:sldId id="274" r:id="rId7"/>
    <p:sldId id="278" r:id="rId8"/>
    <p:sldId id="282" r:id="rId9"/>
  </p:sldIdLst>
  <p:sldSz cx="138684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0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1"/>
  </p:normalViewPr>
  <p:slideViewPr>
    <p:cSldViewPr snapToGrid="0" snapToObjects="1">
      <p:cViewPr varScale="1">
        <p:scale>
          <a:sx n="100" d="100"/>
          <a:sy n="100" d="100"/>
        </p:scale>
        <p:origin x="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8" name="Shape 7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/>
      </a:defRPr>
    </a:lvl1pPr>
    <a:lvl2pPr indent="228600" latinLnBrk="0">
      <a:defRPr sz="1200">
        <a:latin typeface="+mj-lt"/>
        <a:ea typeface="+mj-ea"/>
        <a:cs typeface="+mj-cs"/>
        <a:sym typeface="Helvetica Neue"/>
      </a:defRPr>
    </a:lvl2pPr>
    <a:lvl3pPr indent="457200" latinLnBrk="0">
      <a:defRPr sz="1200">
        <a:latin typeface="+mj-lt"/>
        <a:ea typeface="+mj-ea"/>
        <a:cs typeface="+mj-cs"/>
        <a:sym typeface="Helvetica Neue"/>
      </a:defRPr>
    </a:lvl3pPr>
    <a:lvl4pPr indent="685800" latinLnBrk="0">
      <a:defRPr sz="1200">
        <a:latin typeface="+mj-lt"/>
        <a:ea typeface="+mj-ea"/>
        <a:cs typeface="+mj-cs"/>
        <a:sym typeface="Helvetica Neue"/>
      </a:defRPr>
    </a:lvl4pPr>
    <a:lvl5pPr indent="914400" latinLnBrk="0">
      <a:defRPr sz="1200">
        <a:latin typeface="+mj-lt"/>
        <a:ea typeface="+mj-ea"/>
        <a:cs typeface="+mj-cs"/>
        <a:sym typeface="Helvetica Neue"/>
      </a:defRPr>
    </a:lvl5pPr>
    <a:lvl6pPr indent="1143000" latinLnBrk="0">
      <a:defRPr sz="1200">
        <a:latin typeface="+mj-lt"/>
        <a:ea typeface="+mj-ea"/>
        <a:cs typeface="+mj-cs"/>
        <a:sym typeface="Helvetica Neue"/>
      </a:defRPr>
    </a:lvl6pPr>
    <a:lvl7pPr indent="1371600" latinLnBrk="0">
      <a:defRPr sz="1200">
        <a:latin typeface="+mj-lt"/>
        <a:ea typeface="+mj-ea"/>
        <a:cs typeface="+mj-cs"/>
        <a:sym typeface="Helvetica Neue"/>
      </a:defRPr>
    </a:lvl7pPr>
    <a:lvl8pPr indent="1600200" latinLnBrk="0">
      <a:defRPr sz="1200">
        <a:latin typeface="+mj-lt"/>
        <a:ea typeface="+mj-ea"/>
        <a:cs typeface="+mj-cs"/>
        <a:sym typeface="Helvetica Neue"/>
      </a:defRPr>
    </a:lvl8pPr>
    <a:lvl9pPr indent="1828800" latinLnBrk="0">
      <a:defRPr sz="1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040130" y="2344483"/>
            <a:ext cx="11788141" cy="1588199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080260" y="4235196"/>
            <a:ext cx="9707881" cy="189071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50479" y="2163778"/>
            <a:ext cx="11967439" cy="20193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50479" y="2163778"/>
            <a:ext cx="11967439" cy="20193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81867" y="1831058"/>
            <a:ext cx="5214622" cy="52368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2pPr>
            <a:lvl3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3pPr>
            <a:lvl4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4pPr>
            <a:lvl5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81867" y="1831058"/>
            <a:ext cx="5214622" cy="52368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2pPr>
            <a:lvl3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3pPr>
            <a:lvl4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4pPr>
            <a:lvl5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50479" y="2163778"/>
            <a:ext cx="11967439" cy="201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93419" y="1763183"/>
            <a:ext cx="12481561" cy="498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908007" y="7033449"/>
            <a:ext cx="266973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arm-r.ru/technological_furniture_stoll_r/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11" Type="http://schemas.openxmlformats.org/officeDocument/2006/relationships/hyperlink" Target="https://arm-r.ru/armchairs/" TargetMode="External"/><Relationship Id="rId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mailto:mail@arm-r.ru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" y="11"/>
            <a:ext cx="13859751" cy="7559994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object 3"/>
          <p:cNvSpPr/>
          <p:nvPr/>
        </p:nvSpPr>
        <p:spPr>
          <a:xfrm>
            <a:off x="0" y="-1"/>
            <a:ext cx="13867005" cy="7560007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2" name="object 4"/>
          <p:cNvSpPr/>
          <p:nvPr/>
        </p:nvSpPr>
        <p:spPr>
          <a:xfrm>
            <a:off x="1295400" y="-1"/>
            <a:ext cx="5994400" cy="5422901"/>
          </a:xfrm>
          <a:prstGeom prst="rect">
            <a:avLst/>
          </a:prstGeom>
          <a:solidFill>
            <a:srgbClr val="B90606">
              <a:alpha val="75999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3" name="object 5"/>
          <p:cNvSpPr txBox="1">
            <a:spLocks noGrp="1"/>
          </p:cNvSpPr>
          <p:nvPr>
            <p:ph type="title"/>
          </p:nvPr>
        </p:nvSpPr>
        <p:spPr>
          <a:xfrm>
            <a:off x="1915405" y="1231915"/>
            <a:ext cx="4615180" cy="128333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indent="12700">
              <a:spcBef>
                <a:spcPts val="100"/>
              </a:spcBef>
              <a:defRPr sz="4100" spc="99">
                <a:solidFill>
                  <a:srgbClr val="FFFFFF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Группа</a:t>
            </a:r>
            <a:r>
              <a:rPr spc="0"/>
              <a:t> </a:t>
            </a:r>
            <a:r>
              <a:t>компаний</a:t>
            </a:r>
          </a:p>
          <a:p>
            <a:pPr indent="12700">
              <a:defRPr sz="4100" spc="99">
                <a:solidFill>
                  <a:srgbClr val="FFFFFF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«Решение»</a:t>
            </a:r>
          </a:p>
        </p:txBody>
      </p:sp>
      <p:sp>
        <p:nvSpPr>
          <p:cNvPr id="84" name="object 6"/>
          <p:cNvSpPr txBox="1"/>
          <p:nvPr/>
        </p:nvSpPr>
        <p:spPr>
          <a:xfrm>
            <a:off x="1915405" y="3454963"/>
            <a:ext cx="4618355" cy="131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ts val="2600"/>
              </a:lnSpc>
              <a:spcBef>
                <a:spcPts val="100"/>
              </a:spcBef>
              <a:defRPr sz="2200" b="1" spc="-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Профессиональная</a:t>
            </a:r>
            <a:r>
              <a:rPr spc="-110"/>
              <a:t> </a:t>
            </a:r>
            <a:r>
              <a:t>эргономичная диспетчерская</a:t>
            </a:r>
            <a:r>
              <a:rPr spc="-125"/>
              <a:t> </a:t>
            </a:r>
            <a:r>
              <a:t>мебель</a:t>
            </a:r>
          </a:p>
          <a:p>
            <a:pPr>
              <a:defRPr sz="2100">
                <a:latin typeface="Roboto"/>
                <a:ea typeface="Roboto"/>
                <a:cs typeface="Roboto"/>
                <a:sym typeface="Roboto"/>
              </a:defRPr>
            </a:pPr>
            <a:endParaRPr/>
          </a:p>
          <a:p>
            <a:pPr indent="12700">
              <a:defRPr sz="2200">
                <a:solidFill>
                  <a:srgbClr val="FFFFFF"/>
                </a:solidFill>
                <a:latin typeface="DINPro-Light"/>
                <a:ea typeface="DINPro-Light"/>
                <a:cs typeface="DINPro-Light"/>
                <a:sym typeface="DINPro-Light"/>
              </a:defRPr>
            </a:pPr>
            <a:r>
              <a:t>Произведено</a:t>
            </a:r>
            <a:r>
              <a:rPr spc="-55"/>
              <a:t> </a:t>
            </a:r>
            <a:r>
              <a:t>в</a:t>
            </a:r>
            <a:r>
              <a:rPr spc="-55"/>
              <a:t> </a:t>
            </a:r>
            <a:r>
              <a:rPr spc="-35"/>
              <a:t>Санкт-</a:t>
            </a:r>
            <a:r>
              <a:rPr spc="-9"/>
              <a:t>Петербурге</a:t>
            </a:r>
          </a:p>
        </p:txBody>
      </p:sp>
      <p:pic>
        <p:nvPicPr>
          <p:cNvPr id="85" name="Лого АРМЕР диспетчерские решения R.pdf" descr="Лого АРМЕР диспетчерские решения R.pd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95" y="6276345"/>
            <a:ext cx="2693879" cy="10234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object 2"/>
          <p:cNvGrpSpPr/>
          <p:nvPr/>
        </p:nvGrpSpPr>
        <p:grpSpPr>
          <a:xfrm>
            <a:off x="-8733" y="-13064"/>
            <a:ext cx="7170806" cy="7596000"/>
            <a:chOff x="0" y="0"/>
            <a:chExt cx="7170804" cy="7556499"/>
          </a:xfrm>
        </p:grpSpPr>
        <p:pic>
          <p:nvPicPr>
            <p:cNvPr id="87" name="object 3" descr="object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167268" cy="75565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8" name="object 4"/>
            <p:cNvSpPr/>
            <p:nvPr/>
          </p:nvSpPr>
          <p:spPr>
            <a:xfrm>
              <a:off x="-1" y="4880"/>
              <a:ext cx="7170806" cy="7551620"/>
            </a:xfrm>
            <a:prstGeom prst="rect">
              <a:avLst/>
            </a:prstGeom>
            <a:solidFill>
              <a:srgbClr val="1D1D1B">
                <a:alpha val="6199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90" name="object 7"/>
          <p:cNvSpPr txBox="1"/>
          <p:nvPr/>
        </p:nvSpPr>
        <p:spPr>
          <a:xfrm>
            <a:off x="7800262" y="1637272"/>
            <a:ext cx="4982288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3100" b="1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ПРОДУКЦИЯ</a:t>
            </a:r>
            <a:r>
              <a:rPr spc="-90" dirty="0"/>
              <a:t> </a:t>
            </a:r>
            <a:r>
              <a:rPr spc="-10" dirty="0"/>
              <a:t>АРМЕР:</a:t>
            </a:r>
          </a:p>
        </p:txBody>
      </p:sp>
      <p:pic>
        <p:nvPicPr>
          <p:cNvPr id="91" name="object 9" descr="object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2605999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2" name="object 10" descr="object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3384972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3" name="object 11" descr="object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3913292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object 12" descr="object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1" y="4384461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object 13" descr="object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5201879"/>
            <a:ext cx="114301" cy="114301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object 14"/>
          <p:cNvSpPr txBox="1">
            <a:spLocks noGrp="1"/>
          </p:cNvSpPr>
          <p:nvPr>
            <p:ph type="title"/>
          </p:nvPr>
        </p:nvSpPr>
        <p:spPr>
          <a:xfrm>
            <a:off x="428598" y="2491504"/>
            <a:ext cx="6113781" cy="2192021"/>
          </a:xfrm>
          <a:prstGeom prst="rect">
            <a:avLst/>
          </a:prstGeom>
        </p:spPr>
        <p:txBody>
          <a:bodyPr/>
          <a:lstStyle/>
          <a:p>
            <a:pPr marR="5080" indent="12700">
              <a:defRPr sz="2800" b="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ГК</a:t>
            </a:r>
            <a:r>
              <a:rPr spc="-100"/>
              <a:t> «РЕШЕНИЕ» </a:t>
            </a:r>
            <a:r>
              <a:t>–</a:t>
            </a:r>
            <a:r>
              <a:rPr spc="-100"/>
              <a:t> </a:t>
            </a:r>
            <a:r>
              <a:t>группа</a:t>
            </a:r>
            <a:r>
              <a:rPr spc="-100"/>
              <a:t> компаний, которые</a:t>
            </a:r>
            <a:r>
              <a:rPr spc="-200"/>
              <a:t> </a:t>
            </a:r>
            <a:r>
              <a:rPr spc="-100"/>
              <a:t>разрабатывают, производят </a:t>
            </a:r>
            <a:r>
              <a:t>и</a:t>
            </a:r>
            <a:r>
              <a:rPr spc="-100"/>
              <a:t> реализуют профессиональную диспетчерскую </a:t>
            </a:r>
            <a:r>
              <a:t>мебель</a:t>
            </a:r>
            <a:r>
              <a:rPr spc="-100"/>
              <a:t> </a:t>
            </a:r>
            <a:r>
              <a:t>и</a:t>
            </a:r>
            <a:r>
              <a:rPr spc="-100"/>
              <a:t> видеостены</a:t>
            </a:r>
          </a:p>
        </p:txBody>
      </p:sp>
      <p:sp>
        <p:nvSpPr>
          <p:cNvPr id="97" name="object 15"/>
          <p:cNvSpPr txBox="1"/>
          <p:nvPr/>
        </p:nvSpPr>
        <p:spPr>
          <a:xfrm>
            <a:off x="448574" y="6013948"/>
            <a:ext cx="469201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defRPr sz="28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АРМЕР</a:t>
            </a:r>
            <a:r>
              <a:rPr spc="-90"/>
              <a:t> </a:t>
            </a:r>
            <a:r>
              <a:t>–</a:t>
            </a:r>
            <a:r>
              <a:rPr spc="-85"/>
              <a:t> </a:t>
            </a:r>
            <a:r>
              <a:t>бренд</a:t>
            </a:r>
            <a:r>
              <a:rPr spc="-85"/>
              <a:t> </a:t>
            </a:r>
            <a:r>
              <a:rPr spc="-10"/>
              <a:t>продукции, </a:t>
            </a:r>
            <a:r>
              <a:rPr spc="-25"/>
              <a:t>которую</a:t>
            </a:r>
            <a:r>
              <a:rPr spc="-100"/>
              <a:t> </a:t>
            </a:r>
            <a:r>
              <a:t>мы</a:t>
            </a:r>
            <a:r>
              <a:rPr spc="-94"/>
              <a:t> </a:t>
            </a:r>
            <a:r>
              <a:rPr spc="-10"/>
              <a:t>создаем</a:t>
            </a:r>
          </a:p>
        </p:txBody>
      </p:sp>
      <p:pic>
        <p:nvPicPr>
          <p:cNvPr id="98" name="Лого АРМЕР диспетчерские решения R.pdf" descr="Лого АРМЕР диспетчерские решения R.pd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7335" y="375717"/>
            <a:ext cx="1626983" cy="618132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object 8"/>
          <p:cNvSpPr txBox="1"/>
          <p:nvPr/>
        </p:nvSpPr>
        <p:spPr>
          <a:xfrm>
            <a:off x="8126238" y="3846787"/>
            <a:ext cx="493395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ДИСПЕТЧЕРСКИЕ</a:t>
            </a:r>
            <a:r>
              <a:rPr spc="0" dirty="0"/>
              <a:t> </a:t>
            </a:r>
            <a:r>
              <a:rPr dirty="0"/>
              <a:t>СТОЛЫ</a:t>
            </a:r>
          </a:p>
        </p:txBody>
      </p:sp>
      <p:sp>
        <p:nvSpPr>
          <p:cNvPr id="100" name="object 8"/>
          <p:cNvSpPr txBox="1"/>
          <p:nvPr/>
        </p:nvSpPr>
        <p:spPr>
          <a:xfrm>
            <a:off x="8126236" y="3345412"/>
            <a:ext cx="493395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ДИСПЕТЧЕРСКИЕ</a:t>
            </a:r>
            <a:r>
              <a:rPr spc="0" dirty="0"/>
              <a:t> </a:t>
            </a:r>
            <a:r>
              <a:rPr dirty="0"/>
              <a:t>КРЕСЛА</a:t>
            </a:r>
          </a:p>
        </p:txBody>
      </p:sp>
      <p:sp>
        <p:nvSpPr>
          <p:cNvPr id="101" name="object 8"/>
          <p:cNvSpPr txBox="1"/>
          <p:nvPr/>
        </p:nvSpPr>
        <p:spPr>
          <a:xfrm>
            <a:off x="8126235" y="4339929"/>
            <a:ext cx="493395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ПРОФЕССИОНАЛЬНЫЕ</a:t>
            </a:r>
            <a:r>
              <a:rPr spc="-30" dirty="0"/>
              <a:t> </a:t>
            </a:r>
            <a:r>
              <a:rPr dirty="0"/>
              <a:t>КРЕПЛЕНИЯ</a:t>
            </a:r>
            <a:r>
              <a:rPr spc="-35" dirty="0"/>
              <a:t> </a:t>
            </a:r>
            <a:r>
              <a:rPr spc="0" dirty="0"/>
              <a:t>ДЛЯ</a:t>
            </a:r>
            <a:r>
              <a:rPr spc="-25" dirty="0"/>
              <a:t> </a:t>
            </a:r>
            <a:r>
              <a:rPr dirty="0"/>
              <a:t>ВИДЕОСТЕН, </a:t>
            </a:r>
            <a:r>
              <a:rPr spc="-20" dirty="0"/>
              <a:t>СТАЦИОНАРНЫЕ</a:t>
            </a:r>
            <a:r>
              <a:rPr spc="-15" dirty="0"/>
              <a:t> </a:t>
            </a:r>
            <a:r>
              <a:rPr spc="0" dirty="0" err="1"/>
              <a:t>И</a:t>
            </a:r>
            <a:r>
              <a:rPr dirty="0"/>
              <a:t> МОБИЛЬНЫЕ</a:t>
            </a:r>
          </a:p>
        </p:txBody>
      </p:sp>
      <p:sp>
        <p:nvSpPr>
          <p:cNvPr id="102" name="object 8"/>
          <p:cNvSpPr txBox="1"/>
          <p:nvPr/>
        </p:nvSpPr>
        <p:spPr>
          <a:xfrm>
            <a:off x="8126237" y="2567695"/>
            <a:ext cx="493395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2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КОМПЬЮТЕРНЫЕ</a:t>
            </a:r>
            <a:r>
              <a:rPr spc="-5" dirty="0"/>
              <a:t> </a:t>
            </a:r>
            <a:r>
              <a:rPr spc="-10" dirty="0"/>
              <a:t>ТЕЛЕЖКИ</a:t>
            </a:r>
          </a:p>
          <a:p>
            <a:pPr indent="12700">
              <a:defRPr sz="150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ДЛЯ</a:t>
            </a:r>
            <a:r>
              <a:rPr spc="-30" dirty="0"/>
              <a:t> </a:t>
            </a:r>
            <a:r>
              <a:rPr spc="-10" dirty="0"/>
              <a:t>МОБИЛЬНЫХ</a:t>
            </a:r>
            <a:r>
              <a:rPr spc="-30" dirty="0"/>
              <a:t> </a:t>
            </a:r>
            <a:r>
              <a:rPr spc="-20" dirty="0"/>
              <a:t>РАБОЧИХ</a:t>
            </a:r>
            <a:r>
              <a:rPr spc="-30" dirty="0"/>
              <a:t> </a:t>
            </a:r>
            <a:r>
              <a:rPr spc="-20" dirty="0"/>
              <a:t>МЕСТ</a:t>
            </a:r>
          </a:p>
        </p:txBody>
      </p:sp>
      <p:sp>
        <p:nvSpPr>
          <p:cNvPr id="103" name="object 8"/>
          <p:cNvSpPr txBox="1"/>
          <p:nvPr/>
        </p:nvSpPr>
        <p:spPr>
          <a:xfrm>
            <a:off x="8126238" y="5130270"/>
            <a:ext cx="493395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НАПОЛЬНЫЕ</a:t>
            </a:r>
            <a:r>
              <a:rPr spc="-40" dirty="0"/>
              <a:t> </a:t>
            </a:r>
            <a:r>
              <a:rPr spc="0" dirty="0"/>
              <a:t>СЕТЕВЫЕ,</a:t>
            </a:r>
            <a:r>
              <a:rPr spc="-45" dirty="0"/>
              <a:t> </a:t>
            </a:r>
            <a:r>
              <a:rPr dirty="0"/>
              <a:t>СЕРВЕРНЫЕ</a:t>
            </a:r>
          </a:p>
          <a:p>
            <a:pPr indent="12700">
              <a:defRPr sz="150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И</a:t>
            </a:r>
            <a:r>
              <a:rPr spc="-10" dirty="0"/>
              <a:t> </a:t>
            </a:r>
            <a:r>
              <a:rPr spc="-20" dirty="0"/>
              <a:t>ЭЛЕКТРОТЕХНИЧЕСКИЕ</a:t>
            </a:r>
            <a:r>
              <a:rPr spc="-10" dirty="0"/>
              <a:t> </a:t>
            </a:r>
            <a:r>
              <a:rPr dirty="0"/>
              <a:t>ШКАФЫ</a:t>
            </a:r>
            <a:r>
              <a:rPr spc="-10" dirty="0"/>
              <a:t> </a:t>
            </a:r>
            <a:r>
              <a:rPr dirty="0" err="1"/>
              <a:t>И</a:t>
            </a:r>
            <a:r>
              <a:rPr spc="-5" dirty="0"/>
              <a:t> </a:t>
            </a:r>
            <a:r>
              <a:rPr spc="-10" dirty="0"/>
              <a:t>КОРПУСА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6829"/>
            <a:ext cx="13867004" cy="1679678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object 3"/>
          <p:cNvSpPr/>
          <p:nvPr/>
        </p:nvSpPr>
        <p:spPr>
          <a:xfrm>
            <a:off x="362" y="-26128"/>
            <a:ext cx="13886971" cy="1764000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0" name="object 2"/>
          <p:cNvSpPr txBox="1">
            <a:spLocks noGrp="1"/>
          </p:cNvSpPr>
          <p:nvPr>
            <p:ph type="title"/>
          </p:nvPr>
        </p:nvSpPr>
        <p:spPr>
          <a:xfrm>
            <a:off x="669248" y="535247"/>
            <a:ext cx="7784467" cy="50609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900">
                <a:solidFill>
                  <a:srgbClr val="FFFFFF"/>
                </a:solidFill>
              </a:defRPr>
            </a:pPr>
            <a:r>
              <a:t>С</a:t>
            </a:r>
            <a:r>
              <a:rPr spc="-93"/>
              <a:t> </a:t>
            </a:r>
            <a:r>
              <a:t>НАМИ</a:t>
            </a:r>
            <a:r>
              <a:rPr spc="-93"/>
              <a:t> </a:t>
            </a:r>
            <a:r>
              <a:t>УДОБНО</a:t>
            </a:r>
            <a:r>
              <a:rPr spc="-93"/>
              <a:t> </a:t>
            </a:r>
            <a:r>
              <a:t>И</a:t>
            </a:r>
            <a:r>
              <a:rPr spc="-93"/>
              <a:t> </a:t>
            </a:r>
            <a:r>
              <a:t>ВЫГОДНО</a:t>
            </a:r>
            <a:r>
              <a:rPr spc="-93"/>
              <a:t> РАБОТАТЬ</a:t>
            </a:r>
          </a:p>
        </p:txBody>
      </p:sp>
      <p:grpSp>
        <p:nvGrpSpPr>
          <p:cNvPr id="173" name="object 4"/>
          <p:cNvGrpSpPr/>
          <p:nvPr/>
        </p:nvGrpSpPr>
        <p:grpSpPr>
          <a:xfrm>
            <a:off x="668178" y="2597067"/>
            <a:ext cx="604432" cy="604445"/>
            <a:chOff x="0" y="0"/>
            <a:chExt cx="604431" cy="604443"/>
          </a:xfrm>
        </p:grpSpPr>
        <p:sp>
          <p:nvSpPr>
            <p:cNvPr id="171" name="object 5"/>
            <p:cNvSpPr/>
            <p:nvPr/>
          </p:nvSpPr>
          <p:spPr>
            <a:xfrm>
              <a:off x="0" y="0"/>
              <a:ext cx="604432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172" name="object 6" descr="object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76" y="83083"/>
              <a:ext cx="438281" cy="4382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76" name="object 7"/>
          <p:cNvGrpSpPr/>
          <p:nvPr/>
        </p:nvGrpSpPr>
        <p:grpSpPr>
          <a:xfrm>
            <a:off x="4068695" y="2597067"/>
            <a:ext cx="604432" cy="604445"/>
            <a:chOff x="0" y="0"/>
            <a:chExt cx="604430" cy="604443"/>
          </a:xfrm>
        </p:grpSpPr>
        <p:sp>
          <p:nvSpPr>
            <p:cNvPr id="174" name="object 8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175" name="object 9" descr="object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479" y="97365"/>
              <a:ext cx="409718" cy="4097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83" name="object 10"/>
          <p:cNvGrpSpPr/>
          <p:nvPr/>
        </p:nvGrpSpPr>
        <p:grpSpPr>
          <a:xfrm>
            <a:off x="7469213" y="2597067"/>
            <a:ext cx="604432" cy="604445"/>
            <a:chOff x="0" y="0"/>
            <a:chExt cx="604430" cy="604443"/>
          </a:xfrm>
        </p:grpSpPr>
        <p:sp>
          <p:nvSpPr>
            <p:cNvPr id="177" name="object 11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2" name="object 12"/>
            <p:cNvGrpSpPr/>
            <p:nvPr/>
          </p:nvGrpSpPr>
          <p:grpSpPr>
            <a:xfrm>
              <a:off x="103543" y="115309"/>
              <a:ext cx="373837" cy="373850"/>
              <a:chOff x="0" y="0"/>
              <a:chExt cx="373836" cy="373849"/>
            </a:xfrm>
          </p:grpSpPr>
          <p:sp>
            <p:nvSpPr>
              <p:cNvPr id="178" name="Фигура"/>
              <p:cNvSpPr/>
              <p:nvPr/>
            </p:nvSpPr>
            <p:spPr>
              <a:xfrm>
                <a:off x="55485" y="0"/>
                <a:ext cx="262853" cy="175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400"/>
                    </a:moveTo>
                    <a:lnTo>
                      <a:pt x="21316" y="3300"/>
                    </a:lnTo>
                    <a:lnTo>
                      <a:pt x="20545" y="1584"/>
                    </a:lnTo>
                    <a:lnTo>
                      <a:pt x="19400" y="424"/>
                    </a:lnTo>
                    <a:lnTo>
                      <a:pt x="18000" y="0"/>
                    </a:lnTo>
                    <a:lnTo>
                      <a:pt x="3601" y="0"/>
                    </a:lnTo>
                    <a:lnTo>
                      <a:pt x="2200" y="424"/>
                    </a:lnTo>
                    <a:lnTo>
                      <a:pt x="1056" y="1584"/>
                    </a:lnTo>
                    <a:lnTo>
                      <a:pt x="283" y="3300"/>
                    </a:lnTo>
                    <a:lnTo>
                      <a:pt x="0" y="5400"/>
                    </a:lnTo>
                    <a:lnTo>
                      <a:pt x="0" y="21600"/>
                    </a:lnTo>
                    <a:lnTo>
                      <a:pt x="2400" y="21600"/>
                    </a:lnTo>
                    <a:lnTo>
                      <a:pt x="2400" y="4408"/>
                    </a:lnTo>
                    <a:lnTo>
                      <a:pt x="2939" y="3600"/>
                    </a:lnTo>
                    <a:lnTo>
                      <a:pt x="18662" y="3600"/>
                    </a:lnTo>
                    <a:lnTo>
                      <a:pt x="19201" y="4408"/>
                    </a:lnTo>
                    <a:lnTo>
                      <a:pt x="19201" y="21600"/>
                    </a:lnTo>
                    <a:lnTo>
                      <a:pt x="21600" y="21600"/>
                    </a:lnTo>
                    <a:lnTo>
                      <a:pt x="21600" y="54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79" name="Фигура"/>
              <p:cNvSpPr/>
              <p:nvPr/>
            </p:nvSpPr>
            <p:spPr>
              <a:xfrm>
                <a:off x="55499" y="315429"/>
                <a:ext cx="262851" cy="584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9200" y="0"/>
                    </a:lnTo>
                    <a:lnTo>
                      <a:pt x="19200" y="8377"/>
                    </a:lnTo>
                    <a:lnTo>
                      <a:pt x="18661" y="10800"/>
                    </a:lnTo>
                    <a:lnTo>
                      <a:pt x="2938" y="10800"/>
                    </a:lnTo>
                    <a:lnTo>
                      <a:pt x="2399" y="8377"/>
                    </a:lnTo>
                    <a:lnTo>
                      <a:pt x="2399" y="0"/>
                    </a:lnTo>
                    <a:lnTo>
                      <a:pt x="0" y="0"/>
                    </a:lnTo>
                    <a:lnTo>
                      <a:pt x="0" y="5400"/>
                    </a:lnTo>
                    <a:lnTo>
                      <a:pt x="283" y="11697"/>
                    </a:lnTo>
                    <a:lnTo>
                      <a:pt x="1055" y="16848"/>
                    </a:lnTo>
                    <a:lnTo>
                      <a:pt x="2199" y="20323"/>
                    </a:lnTo>
                    <a:lnTo>
                      <a:pt x="3599" y="21600"/>
                    </a:lnTo>
                    <a:lnTo>
                      <a:pt x="17999" y="21600"/>
                    </a:lnTo>
                    <a:lnTo>
                      <a:pt x="19399" y="20323"/>
                    </a:lnTo>
                    <a:lnTo>
                      <a:pt x="20544" y="16848"/>
                    </a:lnTo>
                    <a:lnTo>
                      <a:pt x="21316" y="11697"/>
                    </a:lnTo>
                    <a:lnTo>
                      <a:pt x="21600" y="54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80" name="Фигура"/>
              <p:cNvSpPr/>
              <p:nvPr/>
            </p:nvSpPr>
            <p:spPr>
              <a:xfrm>
                <a:off x="0" y="197688"/>
                <a:ext cx="373837" cy="876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198"/>
                    </a:moveTo>
                    <a:lnTo>
                      <a:pt x="19912" y="7198"/>
                    </a:lnTo>
                    <a:lnTo>
                      <a:pt x="19912" y="0"/>
                    </a:lnTo>
                    <a:lnTo>
                      <a:pt x="18225" y="0"/>
                    </a:lnTo>
                    <a:lnTo>
                      <a:pt x="18225" y="14399"/>
                    </a:lnTo>
                    <a:lnTo>
                      <a:pt x="15019" y="14399"/>
                    </a:lnTo>
                    <a:lnTo>
                      <a:pt x="15019" y="7198"/>
                    </a:lnTo>
                    <a:lnTo>
                      <a:pt x="18225" y="7198"/>
                    </a:lnTo>
                    <a:lnTo>
                      <a:pt x="18225" y="0"/>
                    </a:lnTo>
                    <a:lnTo>
                      <a:pt x="13332" y="0"/>
                    </a:lnTo>
                    <a:lnTo>
                      <a:pt x="13332" y="14399"/>
                    </a:lnTo>
                    <a:lnTo>
                      <a:pt x="4966" y="14399"/>
                    </a:lnTo>
                    <a:lnTo>
                      <a:pt x="4290" y="14189"/>
                    </a:lnTo>
                    <a:lnTo>
                      <a:pt x="3659" y="13538"/>
                    </a:lnTo>
                    <a:lnTo>
                      <a:pt x="3059" y="12417"/>
                    </a:lnTo>
                    <a:lnTo>
                      <a:pt x="2477" y="10798"/>
                    </a:lnTo>
                    <a:lnTo>
                      <a:pt x="3059" y="9183"/>
                    </a:lnTo>
                    <a:lnTo>
                      <a:pt x="3659" y="8062"/>
                    </a:lnTo>
                    <a:lnTo>
                      <a:pt x="4290" y="7411"/>
                    </a:lnTo>
                    <a:lnTo>
                      <a:pt x="4966" y="7198"/>
                    </a:lnTo>
                    <a:lnTo>
                      <a:pt x="13332" y="7198"/>
                    </a:lnTo>
                    <a:lnTo>
                      <a:pt x="13332" y="0"/>
                    </a:lnTo>
                    <a:lnTo>
                      <a:pt x="4966" y="0"/>
                    </a:lnTo>
                    <a:lnTo>
                      <a:pt x="3772" y="498"/>
                    </a:lnTo>
                    <a:lnTo>
                      <a:pt x="2660" y="2016"/>
                    </a:lnTo>
                    <a:lnTo>
                      <a:pt x="1611" y="4590"/>
                    </a:lnTo>
                    <a:lnTo>
                      <a:pt x="606" y="8253"/>
                    </a:lnTo>
                    <a:lnTo>
                      <a:pt x="0" y="10798"/>
                    </a:lnTo>
                    <a:lnTo>
                      <a:pt x="606" y="13344"/>
                    </a:lnTo>
                    <a:lnTo>
                      <a:pt x="1611" y="17010"/>
                    </a:lnTo>
                    <a:lnTo>
                      <a:pt x="2660" y="19587"/>
                    </a:lnTo>
                    <a:lnTo>
                      <a:pt x="3772" y="21102"/>
                    </a:lnTo>
                    <a:lnTo>
                      <a:pt x="4966" y="21600"/>
                    </a:lnTo>
                    <a:lnTo>
                      <a:pt x="19912" y="21600"/>
                    </a:lnTo>
                    <a:lnTo>
                      <a:pt x="19912" y="14399"/>
                    </a:lnTo>
                    <a:lnTo>
                      <a:pt x="21600" y="14399"/>
                    </a:lnTo>
                    <a:lnTo>
                      <a:pt x="21600" y="7198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81" name="Фигура"/>
              <p:cNvSpPr/>
              <p:nvPr/>
            </p:nvSpPr>
            <p:spPr>
              <a:xfrm>
                <a:off x="113905" y="58407"/>
                <a:ext cx="146025" cy="876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7201"/>
                    </a:lnTo>
                    <a:lnTo>
                      <a:pt x="21600" y="7201"/>
                    </a:lnTo>
                    <a:lnTo>
                      <a:pt x="21600" y="0"/>
                    </a:lnTo>
                    <a:close/>
                    <a:moveTo>
                      <a:pt x="21600" y="14399"/>
                    </a:moveTo>
                    <a:lnTo>
                      <a:pt x="0" y="14399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4399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186" name="object 13"/>
          <p:cNvGrpSpPr/>
          <p:nvPr/>
        </p:nvGrpSpPr>
        <p:grpSpPr>
          <a:xfrm>
            <a:off x="10869728" y="2597067"/>
            <a:ext cx="604432" cy="604445"/>
            <a:chOff x="0" y="0"/>
            <a:chExt cx="604430" cy="604443"/>
          </a:xfrm>
        </p:grpSpPr>
        <p:sp>
          <p:nvSpPr>
            <p:cNvPr id="184" name="object 14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185" name="object 15" descr="object 15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592" y="80590"/>
              <a:ext cx="443266" cy="4432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05" name="object 16"/>
          <p:cNvGrpSpPr/>
          <p:nvPr/>
        </p:nvGrpSpPr>
        <p:grpSpPr>
          <a:xfrm>
            <a:off x="668178" y="5284899"/>
            <a:ext cx="604432" cy="604444"/>
            <a:chOff x="0" y="0"/>
            <a:chExt cx="604431" cy="604442"/>
          </a:xfrm>
        </p:grpSpPr>
        <p:sp>
          <p:nvSpPr>
            <p:cNvPr id="187" name="object 17"/>
            <p:cNvSpPr/>
            <p:nvPr/>
          </p:nvSpPr>
          <p:spPr>
            <a:xfrm>
              <a:off x="0" y="0"/>
              <a:ext cx="604432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204" name="object 18"/>
            <p:cNvGrpSpPr/>
            <p:nvPr/>
          </p:nvGrpSpPr>
          <p:grpSpPr>
            <a:xfrm>
              <a:off x="97148" y="97322"/>
              <a:ext cx="414262" cy="409815"/>
              <a:chOff x="0" y="0"/>
              <a:chExt cx="414260" cy="409814"/>
            </a:xfrm>
          </p:grpSpPr>
          <p:sp>
            <p:nvSpPr>
              <p:cNvPr id="188" name="Фигура"/>
              <p:cNvSpPr/>
              <p:nvPr/>
            </p:nvSpPr>
            <p:spPr>
              <a:xfrm>
                <a:off x="0" y="221194"/>
                <a:ext cx="107073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6230"/>
                    </a:moveTo>
                    <a:lnTo>
                      <a:pt x="20842" y="12419"/>
                    </a:lnTo>
                    <a:lnTo>
                      <a:pt x="20257" y="8433"/>
                    </a:lnTo>
                    <a:lnTo>
                      <a:pt x="19860" y="4287"/>
                    </a:lnTo>
                    <a:lnTo>
                      <a:pt x="19653" y="0"/>
                    </a:lnTo>
                    <a:lnTo>
                      <a:pt x="0" y="0"/>
                    </a:lnTo>
                    <a:lnTo>
                      <a:pt x="838" y="5842"/>
                    </a:lnTo>
                    <a:lnTo>
                      <a:pt x="2590" y="11441"/>
                    </a:lnTo>
                    <a:lnTo>
                      <a:pt x="5226" y="16719"/>
                    </a:lnTo>
                    <a:lnTo>
                      <a:pt x="8708" y="21600"/>
                    </a:lnTo>
                    <a:lnTo>
                      <a:pt x="11483" y="20021"/>
                    </a:lnTo>
                    <a:lnTo>
                      <a:pt x="14572" y="18592"/>
                    </a:lnTo>
                    <a:lnTo>
                      <a:pt x="17954" y="17323"/>
                    </a:lnTo>
                    <a:lnTo>
                      <a:pt x="21600" y="1623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89" name="Фигура"/>
              <p:cNvSpPr/>
              <p:nvPr/>
            </p:nvSpPr>
            <p:spPr>
              <a:xfrm>
                <a:off x="12" y="79335"/>
                <a:ext cx="107061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370"/>
                    </a:moveTo>
                    <a:lnTo>
                      <a:pt x="17951" y="4275"/>
                    </a:lnTo>
                    <a:lnTo>
                      <a:pt x="14572" y="3008"/>
                    </a:lnTo>
                    <a:lnTo>
                      <a:pt x="11482" y="1579"/>
                    </a:lnTo>
                    <a:lnTo>
                      <a:pt x="8707" y="0"/>
                    </a:lnTo>
                    <a:lnTo>
                      <a:pt x="5222" y="4881"/>
                    </a:lnTo>
                    <a:lnTo>
                      <a:pt x="2588" y="10160"/>
                    </a:lnTo>
                    <a:lnTo>
                      <a:pt x="835" y="15758"/>
                    </a:lnTo>
                    <a:lnTo>
                      <a:pt x="0" y="21600"/>
                    </a:lnTo>
                    <a:lnTo>
                      <a:pt x="19653" y="21600"/>
                    </a:lnTo>
                    <a:lnTo>
                      <a:pt x="19860" y="17313"/>
                    </a:lnTo>
                    <a:lnTo>
                      <a:pt x="20260" y="13167"/>
                    </a:lnTo>
                    <a:lnTo>
                      <a:pt x="20842" y="9179"/>
                    </a:lnTo>
                    <a:lnTo>
                      <a:pt x="21600" y="537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0" name="Фигура"/>
              <p:cNvSpPr/>
              <p:nvPr/>
            </p:nvSpPr>
            <p:spPr>
              <a:xfrm>
                <a:off x="59435" y="327303"/>
                <a:ext cx="88520" cy="765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19087" y="17165"/>
                    </a:lnTo>
                    <a:lnTo>
                      <a:pt x="16809" y="12052"/>
                    </a:lnTo>
                    <a:lnTo>
                      <a:pt x="14788" y="6313"/>
                    </a:lnTo>
                    <a:lnTo>
                      <a:pt x="13044" y="0"/>
                    </a:lnTo>
                    <a:lnTo>
                      <a:pt x="9678" y="1243"/>
                    </a:lnTo>
                    <a:lnTo>
                      <a:pt x="6325" y="2748"/>
                    </a:lnTo>
                    <a:lnTo>
                      <a:pt x="3071" y="4521"/>
                    </a:lnTo>
                    <a:lnTo>
                      <a:pt x="0" y="6578"/>
                    </a:lnTo>
                    <a:lnTo>
                      <a:pt x="4800" y="11543"/>
                    </a:lnTo>
                    <a:lnTo>
                      <a:pt x="10034" y="15721"/>
                    </a:lnTo>
                    <a:lnTo>
                      <a:pt x="15653" y="19081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1" name="Фигура"/>
              <p:cNvSpPr/>
              <p:nvPr/>
            </p:nvSpPr>
            <p:spPr>
              <a:xfrm>
                <a:off x="59435" y="5942"/>
                <a:ext cx="88520" cy="76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5659" y="2515"/>
                    </a:lnTo>
                    <a:lnTo>
                      <a:pt x="10044" y="5876"/>
                    </a:lnTo>
                    <a:lnTo>
                      <a:pt x="4806" y="10053"/>
                    </a:lnTo>
                    <a:lnTo>
                      <a:pt x="0" y="15022"/>
                    </a:lnTo>
                    <a:lnTo>
                      <a:pt x="1887" y="16197"/>
                    </a:lnTo>
                    <a:lnTo>
                      <a:pt x="5274" y="18068"/>
                    </a:lnTo>
                    <a:lnTo>
                      <a:pt x="9285" y="20063"/>
                    </a:lnTo>
                    <a:lnTo>
                      <a:pt x="13044" y="21600"/>
                    </a:lnTo>
                    <a:lnTo>
                      <a:pt x="14788" y="15287"/>
                    </a:lnTo>
                    <a:lnTo>
                      <a:pt x="16809" y="9548"/>
                    </a:lnTo>
                    <a:lnTo>
                      <a:pt x="19087" y="4435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2" name="Фигура"/>
              <p:cNvSpPr/>
              <p:nvPr/>
            </p:nvSpPr>
            <p:spPr>
              <a:xfrm>
                <a:off x="133603" y="314946"/>
                <a:ext cx="58001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6015" y="176"/>
                    </a:lnTo>
                    <a:lnTo>
                      <a:pt x="10537" y="483"/>
                    </a:lnTo>
                    <a:lnTo>
                      <a:pt x="5193" y="919"/>
                    </a:lnTo>
                    <a:lnTo>
                      <a:pt x="0" y="1480"/>
                    </a:lnTo>
                    <a:lnTo>
                      <a:pt x="3216" y="7235"/>
                    </a:lnTo>
                    <a:lnTo>
                      <a:pt x="7870" y="13211"/>
                    </a:lnTo>
                    <a:lnTo>
                      <a:pt x="13990" y="18356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3" name="Фигура"/>
              <p:cNvSpPr/>
              <p:nvPr/>
            </p:nvSpPr>
            <p:spPr>
              <a:xfrm>
                <a:off x="118528" y="221194"/>
                <a:ext cx="73076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285" y="5643"/>
                    </a:lnTo>
                    <a:lnTo>
                      <a:pt x="837" y="11146"/>
                    </a:lnTo>
                    <a:lnTo>
                      <a:pt x="1644" y="16475"/>
                    </a:lnTo>
                    <a:lnTo>
                      <a:pt x="2703" y="21600"/>
                    </a:lnTo>
                    <a:lnTo>
                      <a:pt x="7200" y="20865"/>
                    </a:lnTo>
                    <a:lnTo>
                      <a:pt x="11859" y="20297"/>
                    </a:lnTo>
                    <a:lnTo>
                      <a:pt x="16664" y="19895"/>
                    </a:lnTo>
                    <a:lnTo>
                      <a:pt x="21600" y="19674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4" name="Фигура"/>
              <p:cNvSpPr/>
              <p:nvPr/>
            </p:nvSpPr>
            <p:spPr>
              <a:xfrm>
                <a:off x="118528" y="113714"/>
                <a:ext cx="73076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926"/>
                    </a:moveTo>
                    <a:lnTo>
                      <a:pt x="16664" y="1705"/>
                    </a:lnTo>
                    <a:lnTo>
                      <a:pt x="11859" y="1307"/>
                    </a:lnTo>
                    <a:lnTo>
                      <a:pt x="7200" y="735"/>
                    </a:lnTo>
                    <a:lnTo>
                      <a:pt x="2703" y="0"/>
                    </a:lnTo>
                    <a:lnTo>
                      <a:pt x="1644" y="5125"/>
                    </a:lnTo>
                    <a:lnTo>
                      <a:pt x="837" y="10455"/>
                    </a:lnTo>
                    <a:lnTo>
                      <a:pt x="285" y="15958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92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5" name="Фигура"/>
              <p:cNvSpPr/>
              <p:nvPr/>
            </p:nvSpPr>
            <p:spPr>
              <a:xfrm>
                <a:off x="133603" y="0"/>
                <a:ext cx="58001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3985" y="3244"/>
                    </a:lnTo>
                    <a:lnTo>
                      <a:pt x="7870" y="8388"/>
                    </a:lnTo>
                    <a:lnTo>
                      <a:pt x="3216" y="14365"/>
                    </a:lnTo>
                    <a:lnTo>
                      <a:pt x="0" y="20119"/>
                    </a:lnTo>
                    <a:lnTo>
                      <a:pt x="5193" y="20680"/>
                    </a:lnTo>
                    <a:lnTo>
                      <a:pt x="10537" y="21117"/>
                    </a:lnTo>
                    <a:lnTo>
                      <a:pt x="16015" y="21424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6" name="Фигура"/>
              <p:cNvSpPr/>
              <p:nvPr/>
            </p:nvSpPr>
            <p:spPr>
              <a:xfrm>
                <a:off x="218464" y="314946"/>
                <a:ext cx="58002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480"/>
                    </a:moveTo>
                    <a:lnTo>
                      <a:pt x="16402" y="919"/>
                    </a:lnTo>
                    <a:lnTo>
                      <a:pt x="11058" y="483"/>
                    </a:lnTo>
                    <a:lnTo>
                      <a:pt x="5586" y="176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7610" y="18356"/>
                    </a:lnTo>
                    <a:lnTo>
                      <a:pt x="13730" y="13211"/>
                    </a:lnTo>
                    <a:lnTo>
                      <a:pt x="18384" y="7235"/>
                    </a:lnTo>
                    <a:lnTo>
                      <a:pt x="21600" y="148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7" name="Фигура"/>
              <p:cNvSpPr/>
              <p:nvPr/>
            </p:nvSpPr>
            <p:spPr>
              <a:xfrm>
                <a:off x="218464" y="0"/>
                <a:ext cx="58002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0119"/>
                    </a:moveTo>
                    <a:lnTo>
                      <a:pt x="18384" y="14365"/>
                    </a:lnTo>
                    <a:lnTo>
                      <a:pt x="13725" y="8388"/>
                    </a:lnTo>
                    <a:lnTo>
                      <a:pt x="7610" y="3244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5586" y="21424"/>
                    </a:lnTo>
                    <a:lnTo>
                      <a:pt x="11058" y="21117"/>
                    </a:lnTo>
                    <a:lnTo>
                      <a:pt x="16402" y="20680"/>
                    </a:lnTo>
                    <a:lnTo>
                      <a:pt x="21600" y="20119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8" name="Фигура"/>
              <p:cNvSpPr/>
              <p:nvPr/>
            </p:nvSpPr>
            <p:spPr>
              <a:xfrm>
                <a:off x="218464" y="221194"/>
                <a:ext cx="73077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19674"/>
                    </a:lnTo>
                    <a:lnTo>
                      <a:pt x="4936" y="19895"/>
                    </a:lnTo>
                    <a:lnTo>
                      <a:pt x="9741" y="20297"/>
                    </a:lnTo>
                    <a:lnTo>
                      <a:pt x="14400" y="20865"/>
                    </a:lnTo>
                    <a:lnTo>
                      <a:pt x="18897" y="21600"/>
                    </a:lnTo>
                    <a:lnTo>
                      <a:pt x="19956" y="16475"/>
                    </a:lnTo>
                    <a:lnTo>
                      <a:pt x="20763" y="11146"/>
                    </a:lnTo>
                    <a:lnTo>
                      <a:pt x="21311" y="5643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9" name="Фигура"/>
              <p:cNvSpPr/>
              <p:nvPr/>
            </p:nvSpPr>
            <p:spPr>
              <a:xfrm>
                <a:off x="218464" y="113727"/>
                <a:ext cx="73077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311" y="15954"/>
                    </a:lnTo>
                    <a:lnTo>
                      <a:pt x="20763" y="10454"/>
                    </a:lnTo>
                    <a:lnTo>
                      <a:pt x="19956" y="5125"/>
                    </a:lnTo>
                    <a:lnTo>
                      <a:pt x="18897" y="0"/>
                    </a:lnTo>
                    <a:lnTo>
                      <a:pt x="14400" y="735"/>
                    </a:lnTo>
                    <a:lnTo>
                      <a:pt x="9741" y="1303"/>
                    </a:lnTo>
                    <a:lnTo>
                      <a:pt x="4936" y="1702"/>
                    </a:lnTo>
                    <a:lnTo>
                      <a:pt x="0" y="1926"/>
                    </a:ln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0" name="Фигура"/>
              <p:cNvSpPr/>
              <p:nvPr/>
            </p:nvSpPr>
            <p:spPr>
              <a:xfrm>
                <a:off x="266305" y="327303"/>
                <a:ext cx="88520" cy="765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6578"/>
                    </a:moveTo>
                    <a:lnTo>
                      <a:pt x="19713" y="5406"/>
                    </a:lnTo>
                    <a:lnTo>
                      <a:pt x="16325" y="3532"/>
                    </a:lnTo>
                    <a:lnTo>
                      <a:pt x="12315" y="1541"/>
                    </a:lnTo>
                    <a:lnTo>
                      <a:pt x="8556" y="0"/>
                    </a:lnTo>
                    <a:lnTo>
                      <a:pt x="6811" y="6313"/>
                    </a:lnTo>
                    <a:lnTo>
                      <a:pt x="4791" y="12052"/>
                    </a:lnTo>
                    <a:lnTo>
                      <a:pt x="2513" y="17165"/>
                    </a:lnTo>
                    <a:lnTo>
                      <a:pt x="0" y="21600"/>
                    </a:lnTo>
                    <a:lnTo>
                      <a:pt x="5941" y="19085"/>
                    </a:lnTo>
                    <a:lnTo>
                      <a:pt x="11556" y="15724"/>
                    </a:lnTo>
                    <a:lnTo>
                      <a:pt x="16793" y="11547"/>
                    </a:lnTo>
                    <a:lnTo>
                      <a:pt x="21600" y="6578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1" name="Фигура"/>
              <p:cNvSpPr/>
              <p:nvPr/>
            </p:nvSpPr>
            <p:spPr>
              <a:xfrm>
                <a:off x="266305" y="5942"/>
                <a:ext cx="88520" cy="76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5022"/>
                    </a:moveTo>
                    <a:lnTo>
                      <a:pt x="16800" y="10060"/>
                    </a:lnTo>
                    <a:lnTo>
                      <a:pt x="11565" y="5879"/>
                    </a:lnTo>
                    <a:lnTo>
                      <a:pt x="5947" y="2519"/>
                    </a:lnTo>
                    <a:lnTo>
                      <a:pt x="0" y="0"/>
                    </a:lnTo>
                    <a:lnTo>
                      <a:pt x="2513" y="4435"/>
                    </a:lnTo>
                    <a:lnTo>
                      <a:pt x="4791" y="9548"/>
                    </a:lnTo>
                    <a:lnTo>
                      <a:pt x="6811" y="15287"/>
                    </a:lnTo>
                    <a:lnTo>
                      <a:pt x="8556" y="21600"/>
                    </a:lnTo>
                    <a:lnTo>
                      <a:pt x="11922" y="20357"/>
                    </a:lnTo>
                    <a:lnTo>
                      <a:pt x="15275" y="18852"/>
                    </a:lnTo>
                    <a:lnTo>
                      <a:pt x="18532" y="17079"/>
                    </a:lnTo>
                    <a:lnTo>
                      <a:pt x="21600" y="15022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2" name="Фигура"/>
              <p:cNvSpPr/>
              <p:nvPr/>
            </p:nvSpPr>
            <p:spPr>
              <a:xfrm>
                <a:off x="307186" y="221194"/>
                <a:ext cx="107062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947" y="0"/>
                    </a:lnTo>
                    <a:lnTo>
                      <a:pt x="1740" y="4287"/>
                    </a:lnTo>
                    <a:lnTo>
                      <a:pt x="1340" y="8433"/>
                    </a:lnTo>
                    <a:lnTo>
                      <a:pt x="756" y="12419"/>
                    </a:lnTo>
                    <a:lnTo>
                      <a:pt x="0" y="16230"/>
                    </a:lnTo>
                    <a:lnTo>
                      <a:pt x="3649" y="17323"/>
                    </a:lnTo>
                    <a:lnTo>
                      <a:pt x="7028" y="18592"/>
                    </a:lnTo>
                    <a:lnTo>
                      <a:pt x="10116" y="20021"/>
                    </a:lnTo>
                    <a:lnTo>
                      <a:pt x="12894" y="21600"/>
                    </a:lnTo>
                    <a:lnTo>
                      <a:pt x="16376" y="16719"/>
                    </a:lnTo>
                    <a:lnTo>
                      <a:pt x="19012" y="11441"/>
                    </a:lnTo>
                    <a:lnTo>
                      <a:pt x="20762" y="5842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3" name="Фигура"/>
              <p:cNvSpPr/>
              <p:nvPr/>
            </p:nvSpPr>
            <p:spPr>
              <a:xfrm>
                <a:off x="307186" y="79335"/>
                <a:ext cx="107075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0762" y="15758"/>
                    </a:lnTo>
                    <a:lnTo>
                      <a:pt x="19010" y="10160"/>
                    </a:lnTo>
                    <a:lnTo>
                      <a:pt x="16374" y="4881"/>
                    </a:lnTo>
                    <a:lnTo>
                      <a:pt x="12892" y="0"/>
                    </a:lnTo>
                    <a:lnTo>
                      <a:pt x="10117" y="1579"/>
                    </a:lnTo>
                    <a:lnTo>
                      <a:pt x="7027" y="3008"/>
                    </a:lnTo>
                    <a:lnTo>
                      <a:pt x="3646" y="4275"/>
                    </a:lnTo>
                    <a:lnTo>
                      <a:pt x="0" y="5370"/>
                    </a:lnTo>
                    <a:lnTo>
                      <a:pt x="758" y="9179"/>
                    </a:lnTo>
                    <a:lnTo>
                      <a:pt x="1343" y="13167"/>
                    </a:lnTo>
                    <a:lnTo>
                      <a:pt x="1740" y="17313"/>
                    </a:lnTo>
                    <a:lnTo>
                      <a:pt x="1947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208" name="object 19"/>
          <p:cNvGrpSpPr/>
          <p:nvPr/>
        </p:nvGrpSpPr>
        <p:grpSpPr>
          <a:xfrm>
            <a:off x="4068695" y="5284899"/>
            <a:ext cx="604432" cy="604444"/>
            <a:chOff x="0" y="0"/>
            <a:chExt cx="604430" cy="604442"/>
          </a:xfrm>
        </p:grpSpPr>
        <p:sp>
          <p:nvSpPr>
            <p:cNvPr id="206" name="object 20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207" name="object 21" descr="object 21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757" y="60454"/>
              <a:ext cx="483539" cy="4835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11" name="object 22"/>
          <p:cNvGrpSpPr/>
          <p:nvPr/>
        </p:nvGrpSpPr>
        <p:grpSpPr>
          <a:xfrm>
            <a:off x="7469213" y="5284899"/>
            <a:ext cx="604432" cy="604444"/>
            <a:chOff x="0" y="0"/>
            <a:chExt cx="604430" cy="604442"/>
          </a:xfrm>
        </p:grpSpPr>
        <p:sp>
          <p:nvSpPr>
            <p:cNvPr id="209" name="object 23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210" name="object 24" descr="object 24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361" y="91014"/>
              <a:ext cx="422414" cy="4224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12" name="object 25"/>
          <p:cNvSpPr txBox="1"/>
          <p:nvPr/>
        </p:nvSpPr>
        <p:spPr>
          <a:xfrm>
            <a:off x="685674" y="3502961"/>
            <a:ext cx="2621282" cy="821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rPr dirty="0" err="1"/>
              <a:t>Российское</a:t>
            </a:r>
            <a:r>
              <a:rPr spc="104" dirty="0"/>
              <a:t> </a:t>
            </a:r>
            <a:r>
              <a:rPr spc="-10" dirty="0" err="1"/>
              <a:t>производство</a:t>
            </a:r>
            <a:endParaRPr b="0" dirty="0">
              <a:latin typeface="Roboto Black"/>
              <a:ea typeface="Roboto Black"/>
              <a:cs typeface="Roboto Black"/>
              <a:sym typeface="Roboto Black"/>
            </a:endParaRPr>
          </a:p>
          <a:p>
            <a:pPr marR="788669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(г.</a:t>
            </a:r>
            <a:r>
              <a:rPr spc="125" dirty="0"/>
              <a:t> </a:t>
            </a:r>
            <a:r>
              <a:rPr dirty="0" err="1"/>
              <a:t>Санкт-</a:t>
            </a:r>
            <a:r>
              <a:rPr spc="-10" dirty="0" err="1"/>
              <a:t>Петербург</a:t>
            </a:r>
            <a:r>
              <a:rPr spc="-10" dirty="0"/>
              <a:t>) </a:t>
            </a:r>
            <a:r>
              <a:rPr dirty="0"/>
              <a:t>и</a:t>
            </a:r>
            <a:r>
              <a:rPr spc="20" dirty="0"/>
              <a:t> </a:t>
            </a:r>
            <a:r>
              <a:rPr spc="-10" dirty="0" err="1"/>
              <a:t>независимость</a:t>
            </a:r>
            <a:endParaRPr spc="-10" dirty="0"/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от</a:t>
            </a:r>
            <a:r>
              <a:rPr spc="85" dirty="0"/>
              <a:t> </a:t>
            </a:r>
            <a:r>
              <a:rPr dirty="0" err="1"/>
              <a:t>зарубежных</a:t>
            </a:r>
            <a:r>
              <a:rPr spc="85" dirty="0"/>
              <a:t> </a:t>
            </a:r>
            <a:r>
              <a:rPr spc="-10" dirty="0" err="1"/>
              <a:t>поставщиков</a:t>
            </a:r>
            <a:endParaRPr spc="-10" dirty="0"/>
          </a:p>
        </p:txBody>
      </p:sp>
      <p:sp>
        <p:nvSpPr>
          <p:cNvPr id="213" name="object 26"/>
          <p:cNvSpPr txBox="1"/>
          <p:nvPr/>
        </p:nvSpPr>
        <p:spPr>
          <a:xfrm>
            <a:off x="4057181" y="3498516"/>
            <a:ext cx="2675891" cy="618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rPr dirty="0"/>
              <a:t>1</a:t>
            </a:r>
            <a:r>
              <a:rPr spc="35" dirty="0"/>
              <a:t> </a:t>
            </a:r>
            <a:r>
              <a:rPr dirty="0" err="1"/>
              <a:t>день</a:t>
            </a:r>
            <a:r>
              <a:rPr spc="40" dirty="0"/>
              <a:t> </a:t>
            </a:r>
            <a:r>
              <a:rPr b="0" dirty="0">
                <a:latin typeface="Roboto Medium"/>
                <a:ea typeface="Roboto Medium"/>
                <a:cs typeface="Roboto Medium"/>
                <a:sym typeface="Roboto Medium"/>
              </a:rPr>
              <a:t>–</a:t>
            </a:r>
            <a:r>
              <a:rPr b="0" spc="40" dirty="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dirty="0" err="1">
                <a:latin typeface="Roboto Medium"/>
                <a:ea typeface="Roboto Medium"/>
                <a:cs typeface="Roboto Medium"/>
                <a:sym typeface="Roboto Medium"/>
              </a:rPr>
              <a:t>срок</a:t>
            </a:r>
            <a:r>
              <a:rPr b="0" spc="40" dirty="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spc="-10" dirty="0" err="1">
                <a:latin typeface="Roboto Medium"/>
                <a:ea typeface="Roboto Medium"/>
                <a:cs typeface="Roboto Medium"/>
                <a:sym typeface="Roboto Medium"/>
              </a:rPr>
              <a:t>подготовки</a:t>
            </a:r>
            <a:r>
              <a:rPr b="0" spc="-10" dirty="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dirty="0" err="1">
                <a:latin typeface="Roboto Medium"/>
                <a:ea typeface="Roboto Medium"/>
                <a:cs typeface="Roboto Medium"/>
                <a:sym typeface="Roboto Medium"/>
              </a:rPr>
              <a:t>коммерческого</a:t>
            </a:r>
            <a:r>
              <a:rPr b="0" spc="65" dirty="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spc="-10" dirty="0" err="1">
                <a:latin typeface="Roboto Medium"/>
                <a:ea typeface="Roboto Medium"/>
                <a:cs typeface="Roboto Medium"/>
                <a:sym typeface="Roboto Medium"/>
              </a:rPr>
              <a:t>предложения</a:t>
            </a:r>
            <a:r>
              <a:rPr b="0" spc="-10" dirty="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dirty="0">
                <a:latin typeface="Roboto Medium"/>
                <a:ea typeface="Roboto Medium"/>
                <a:cs typeface="Roboto Medium"/>
                <a:sym typeface="Roboto Medium"/>
              </a:rPr>
              <a:t>с</a:t>
            </a:r>
            <a:r>
              <a:rPr b="0" spc="25" dirty="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dirty="0">
                <a:latin typeface="Roboto Medium"/>
                <a:ea typeface="Roboto Medium"/>
                <a:cs typeface="Roboto Medium"/>
                <a:sym typeface="Roboto Medium"/>
              </a:rPr>
              <a:t>3D</a:t>
            </a:r>
            <a:r>
              <a:rPr b="0" spc="30" dirty="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spc="-10" dirty="0" err="1">
                <a:latin typeface="Roboto Medium"/>
                <a:ea typeface="Roboto Medium"/>
                <a:cs typeface="Roboto Medium"/>
                <a:sym typeface="Roboto Medium"/>
              </a:rPr>
              <a:t>визуализацией</a:t>
            </a:r>
            <a:endParaRPr b="0" spc="-10" dirty="0"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214" name="object 27"/>
          <p:cNvSpPr txBox="1"/>
          <p:nvPr/>
        </p:nvSpPr>
        <p:spPr>
          <a:xfrm>
            <a:off x="7455389" y="3502961"/>
            <a:ext cx="2179956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rPr dirty="0" err="1"/>
              <a:t>Работа</a:t>
            </a:r>
            <a:r>
              <a:rPr spc="50" dirty="0"/>
              <a:t> </a:t>
            </a:r>
            <a:r>
              <a:rPr dirty="0" err="1"/>
              <a:t>по</a:t>
            </a:r>
            <a:r>
              <a:rPr spc="55" dirty="0"/>
              <a:t> </a:t>
            </a:r>
            <a:r>
              <a:rPr dirty="0" err="1"/>
              <a:t>любой</a:t>
            </a:r>
            <a:r>
              <a:rPr spc="55" dirty="0"/>
              <a:t> </a:t>
            </a:r>
            <a:r>
              <a:rPr spc="-10" dirty="0" err="1"/>
              <a:t>форме</a:t>
            </a:r>
            <a:endParaRPr b="0" dirty="0">
              <a:latin typeface="Roboto Black"/>
              <a:ea typeface="Roboto Black"/>
              <a:cs typeface="Roboto Black"/>
              <a:sym typeface="Roboto Black"/>
            </a:endParaRPr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технического</a:t>
            </a:r>
            <a:r>
              <a:rPr spc="60" dirty="0"/>
              <a:t> </a:t>
            </a:r>
            <a:r>
              <a:rPr spc="-10" dirty="0" err="1"/>
              <a:t>задания</a:t>
            </a:r>
            <a:endParaRPr spc="-10" dirty="0"/>
          </a:p>
        </p:txBody>
      </p:sp>
      <p:sp>
        <p:nvSpPr>
          <p:cNvPr id="215" name="object 28"/>
          <p:cNvSpPr txBox="1"/>
          <p:nvPr/>
        </p:nvSpPr>
        <p:spPr>
          <a:xfrm>
            <a:off x="10840246" y="3502961"/>
            <a:ext cx="2228851" cy="821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rPr dirty="0" err="1"/>
              <a:t>Комплексные</a:t>
            </a:r>
            <a:r>
              <a:rPr spc="145" dirty="0"/>
              <a:t> </a:t>
            </a:r>
            <a:r>
              <a:rPr spc="-10" dirty="0" err="1"/>
              <a:t>решения</a:t>
            </a:r>
            <a:endParaRPr b="0" dirty="0">
              <a:latin typeface="Roboto Black"/>
              <a:ea typeface="Roboto Black"/>
              <a:cs typeface="Roboto Black"/>
              <a:sym typeface="Roboto Black"/>
            </a:endParaRPr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-</a:t>
            </a:r>
            <a:r>
              <a:rPr spc="10" dirty="0"/>
              <a:t> </a:t>
            </a:r>
            <a:r>
              <a:rPr spc="-10" dirty="0" err="1"/>
              <a:t>проектирование</a:t>
            </a:r>
            <a:r>
              <a:rPr spc="-10" dirty="0"/>
              <a:t>, </a:t>
            </a:r>
            <a:r>
              <a:rPr dirty="0" err="1"/>
              <a:t>производство</a:t>
            </a:r>
            <a:r>
              <a:rPr dirty="0"/>
              <a:t>,</a:t>
            </a:r>
            <a:r>
              <a:rPr spc="94" dirty="0"/>
              <a:t> </a:t>
            </a:r>
            <a:r>
              <a:rPr spc="-10" dirty="0" err="1"/>
              <a:t>поставка</a:t>
            </a:r>
            <a:r>
              <a:rPr spc="-10" dirty="0"/>
              <a:t>, </a:t>
            </a:r>
            <a:r>
              <a:rPr dirty="0" err="1"/>
              <a:t>монтаж</a:t>
            </a:r>
            <a:r>
              <a:rPr dirty="0"/>
              <a:t>,</a:t>
            </a:r>
            <a:r>
              <a:rPr spc="85" dirty="0"/>
              <a:t> </a:t>
            </a:r>
            <a:r>
              <a:rPr spc="-10" dirty="0" err="1"/>
              <a:t>наладка</a:t>
            </a:r>
            <a:endParaRPr spc="-10" dirty="0"/>
          </a:p>
        </p:txBody>
      </p:sp>
      <p:sp>
        <p:nvSpPr>
          <p:cNvPr id="216" name="object 29"/>
          <p:cNvSpPr txBox="1"/>
          <p:nvPr/>
        </p:nvSpPr>
        <p:spPr>
          <a:xfrm>
            <a:off x="672323" y="6156570"/>
            <a:ext cx="2534287" cy="618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Продукция</a:t>
            </a:r>
            <a:r>
              <a:rPr spc="80" dirty="0"/>
              <a:t> </a:t>
            </a:r>
            <a:r>
              <a:rPr dirty="0" err="1"/>
              <a:t>отвечает</a:t>
            </a:r>
            <a:r>
              <a:rPr spc="80" dirty="0"/>
              <a:t> </a:t>
            </a:r>
            <a:r>
              <a:rPr spc="-10" dirty="0" err="1"/>
              <a:t>самым</a:t>
            </a:r>
            <a:r>
              <a:rPr spc="-10" dirty="0"/>
              <a:t> </a:t>
            </a:r>
            <a:r>
              <a:rPr b="1" dirty="0" err="1">
                <a:latin typeface="Roboto-Black"/>
                <a:ea typeface="Roboto-Black"/>
                <a:cs typeface="Roboto-Black"/>
                <a:sym typeface="Roboto-Black"/>
              </a:rPr>
              <a:t>высоким</a:t>
            </a:r>
            <a:r>
              <a:rPr b="1" spc="114" dirty="0">
                <a:latin typeface="Roboto-Black"/>
                <a:ea typeface="Roboto-Black"/>
                <a:cs typeface="Roboto-Black"/>
                <a:sym typeface="Roboto-Black"/>
              </a:rPr>
              <a:t> </a:t>
            </a:r>
            <a:r>
              <a:rPr b="1" spc="-10" dirty="0" err="1">
                <a:latin typeface="Roboto-Black"/>
                <a:ea typeface="Roboto-Black"/>
                <a:cs typeface="Roboto-Black"/>
                <a:sym typeface="Roboto-Black"/>
              </a:rPr>
              <a:t>требованиям</a:t>
            </a:r>
            <a:r>
              <a:rPr b="1" spc="-10" dirty="0">
                <a:latin typeface="Roboto-Black"/>
                <a:ea typeface="Roboto-Black"/>
                <a:cs typeface="Roboto-Black"/>
                <a:sym typeface="Roboto-Black"/>
              </a:rPr>
              <a:t> </a:t>
            </a:r>
            <a:r>
              <a:rPr b="1" dirty="0" err="1">
                <a:latin typeface="Roboto-Black"/>
                <a:ea typeface="Roboto-Black"/>
                <a:cs typeface="Roboto-Black"/>
                <a:sym typeface="Roboto-Black"/>
              </a:rPr>
              <a:t>мировых</a:t>
            </a:r>
            <a:r>
              <a:rPr b="1" spc="114" dirty="0">
                <a:latin typeface="Roboto-Black"/>
                <a:ea typeface="Roboto-Black"/>
                <a:cs typeface="Roboto-Black"/>
                <a:sym typeface="Roboto-Black"/>
              </a:rPr>
              <a:t> </a:t>
            </a:r>
            <a:r>
              <a:rPr b="1" spc="-10" dirty="0" err="1">
                <a:latin typeface="Roboto-Black"/>
                <a:ea typeface="Roboto-Black"/>
                <a:cs typeface="Roboto-Black"/>
                <a:sym typeface="Roboto-Black"/>
              </a:rPr>
              <a:t>стандартов</a:t>
            </a:r>
            <a:endParaRPr b="1" spc="-10" dirty="0">
              <a:latin typeface="Roboto-Black"/>
              <a:ea typeface="Roboto-Black"/>
              <a:cs typeface="Roboto-Black"/>
              <a:sym typeface="Roboto-Black"/>
            </a:endParaRPr>
          </a:p>
        </p:txBody>
      </p:sp>
      <p:sp>
        <p:nvSpPr>
          <p:cNvPr id="217" name="object 30"/>
          <p:cNvSpPr txBox="1"/>
          <p:nvPr/>
        </p:nvSpPr>
        <p:spPr>
          <a:xfrm>
            <a:off x="4043829" y="6161015"/>
            <a:ext cx="2400936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Выполнение</a:t>
            </a:r>
            <a:r>
              <a:rPr spc="135" dirty="0"/>
              <a:t> </a:t>
            </a:r>
            <a:r>
              <a:rPr spc="-10" dirty="0" err="1"/>
              <a:t>обязательств</a:t>
            </a:r>
            <a:endParaRPr spc="-10" dirty="0"/>
          </a:p>
          <a:p>
            <a:pPr indent="12700"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rPr dirty="0"/>
              <a:t>в</a:t>
            </a:r>
            <a:r>
              <a:rPr spc="55" dirty="0"/>
              <a:t> </a:t>
            </a:r>
            <a:r>
              <a:rPr dirty="0" err="1"/>
              <a:t>сжатые</a:t>
            </a:r>
            <a:r>
              <a:rPr spc="60" dirty="0"/>
              <a:t> </a:t>
            </a:r>
            <a:r>
              <a:rPr spc="-10" dirty="0" err="1"/>
              <a:t>сроки</a:t>
            </a:r>
            <a:endParaRPr spc="-10" dirty="0"/>
          </a:p>
        </p:txBody>
      </p:sp>
      <p:sp>
        <p:nvSpPr>
          <p:cNvPr id="218" name="object 31"/>
          <p:cNvSpPr txBox="1"/>
          <p:nvPr/>
        </p:nvSpPr>
        <p:spPr>
          <a:xfrm>
            <a:off x="7455578" y="6161015"/>
            <a:ext cx="1871346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rPr dirty="0" err="1"/>
              <a:t>Срок</a:t>
            </a:r>
            <a:r>
              <a:rPr spc="65" dirty="0"/>
              <a:t> </a:t>
            </a:r>
            <a:r>
              <a:rPr dirty="0" err="1"/>
              <a:t>службы</a:t>
            </a:r>
            <a:r>
              <a:rPr spc="65" dirty="0"/>
              <a:t> </a:t>
            </a:r>
            <a:r>
              <a:rPr dirty="0"/>
              <a:t>25</a:t>
            </a:r>
            <a:r>
              <a:rPr spc="65" dirty="0"/>
              <a:t> </a:t>
            </a:r>
            <a:r>
              <a:rPr spc="-25" dirty="0" err="1"/>
              <a:t>лет</a:t>
            </a:r>
            <a:endParaRPr spc="-25" dirty="0"/>
          </a:p>
        </p:txBody>
      </p:sp>
      <p:sp>
        <p:nvSpPr>
          <p:cNvPr id="219" name="object 3"/>
          <p:cNvSpPr/>
          <p:nvPr/>
        </p:nvSpPr>
        <p:spPr>
          <a:xfrm>
            <a:off x="0" y="1722009"/>
            <a:ext cx="13887333" cy="219292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8" name="object 2"/>
          <p:cNvGrpSpPr/>
          <p:nvPr/>
        </p:nvGrpSpPr>
        <p:grpSpPr>
          <a:xfrm>
            <a:off x="-44006" y="0"/>
            <a:ext cx="13910642" cy="7568685"/>
            <a:chOff x="0" y="0"/>
            <a:chExt cx="13910640" cy="7568683"/>
          </a:xfrm>
        </p:grpSpPr>
        <p:sp>
          <p:nvSpPr>
            <p:cNvPr id="576" name="object 3"/>
            <p:cNvSpPr/>
            <p:nvPr/>
          </p:nvSpPr>
          <p:spPr>
            <a:xfrm>
              <a:off x="0" y="0"/>
              <a:ext cx="13910641" cy="7568684"/>
            </a:xfrm>
            <a:prstGeom prst="rect">
              <a:avLst/>
            </a:prstGeom>
            <a:solidFill>
              <a:srgbClr val="DADAD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77" name="object 4"/>
            <p:cNvSpPr/>
            <p:nvPr/>
          </p:nvSpPr>
          <p:spPr>
            <a:xfrm>
              <a:off x="43638" y="8691"/>
              <a:ext cx="13865238" cy="1341959"/>
            </a:xfrm>
            <a:prstGeom prst="rect">
              <a:avLst/>
            </a:pr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579" name="object 5"/>
          <p:cNvSpPr txBox="1">
            <a:spLocks noGrp="1"/>
          </p:cNvSpPr>
          <p:nvPr>
            <p:ph type="title"/>
          </p:nvPr>
        </p:nvSpPr>
        <p:spPr>
          <a:xfrm>
            <a:off x="896743" y="493518"/>
            <a:ext cx="6066031" cy="354967"/>
          </a:xfrm>
          <a:prstGeom prst="rect">
            <a:avLst/>
          </a:prstGeom>
        </p:spPr>
        <p:txBody>
          <a:bodyPr>
            <a:noAutofit/>
          </a:bodyPr>
          <a:lstStyle/>
          <a:p>
            <a:pPr indent="12700">
              <a:spcBef>
                <a:spcPts val="100"/>
              </a:spcBef>
              <a:defRPr sz="2100">
                <a:solidFill>
                  <a:srgbClr val="FFFFFF"/>
                </a:solidFill>
              </a:defRPr>
            </a:pPr>
            <a:r>
              <a:rPr sz="2400" dirty="0"/>
              <a:t>МОБИЛЬНЫЕ</a:t>
            </a:r>
            <a:r>
              <a:rPr sz="2400" spc="-100" dirty="0"/>
              <a:t> РАБОЧИЕ МЕСТА</a:t>
            </a:r>
          </a:p>
        </p:txBody>
      </p:sp>
      <p:grpSp>
        <p:nvGrpSpPr>
          <p:cNvPr id="587" name="object 6"/>
          <p:cNvGrpSpPr/>
          <p:nvPr/>
        </p:nvGrpSpPr>
        <p:grpSpPr>
          <a:xfrm>
            <a:off x="720870" y="1217470"/>
            <a:ext cx="11953741" cy="4047745"/>
            <a:chOff x="0" y="0"/>
            <a:chExt cx="11953739" cy="4047743"/>
          </a:xfrm>
        </p:grpSpPr>
        <p:pic>
          <p:nvPicPr>
            <p:cNvPr id="580" name="object 7" descr="object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81395" cy="40477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81" name="object 8"/>
            <p:cNvSpPr/>
            <p:nvPr/>
          </p:nvSpPr>
          <p:spPr>
            <a:xfrm>
              <a:off x="175875" y="174460"/>
              <a:ext cx="3146794" cy="3615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99" y="0"/>
                  </a:moveTo>
                  <a:lnTo>
                    <a:pt x="901" y="0"/>
                  </a:lnTo>
                  <a:lnTo>
                    <a:pt x="550" y="62"/>
                  </a:lnTo>
                  <a:lnTo>
                    <a:pt x="264" y="230"/>
                  </a:lnTo>
                  <a:lnTo>
                    <a:pt x="71" y="479"/>
                  </a:lnTo>
                  <a:lnTo>
                    <a:pt x="0" y="784"/>
                  </a:lnTo>
                  <a:lnTo>
                    <a:pt x="0" y="20816"/>
                  </a:lnTo>
                  <a:lnTo>
                    <a:pt x="71" y="21121"/>
                  </a:lnTo>
                  <a:lnTo>
                    <a:pt x="264" y="21370"/>
                  </a:lnTo>
                  <a:lnTo>
                    <a:pt x="550" y="21538"/>
                  </a:lnTo>
                  <a:lnTo>
                    <a:pt x="901" y="21600"/>
                  </a:lnTo>
                  <a:lnTo>
                    <a:pt x="20699" y="21600"/>
                  </a:lnTo>
                  <a:lnTo>
                    <a:pt x="21050" y="21538"/>
                  </a:lnTo>
                  <a:lnTo>
                    <a:pt x="21336" y="21370"/>
                  </a:lnTo>
                  <a:lnTo>
                    <a:pt x="21529" y="21121"/>
                  </a:lnTo>
                  <a:lnTo>
                    <a:pt x="21600" y="20816"/>
                  </a:lnTo>
                  <a:lnTo>
                    <a:pt x="21600" y="784"/>
                  </a:lnTo>
                  <a:lnTo>
                    <a:pt x="21529" y="479"/>
                  </a:lnTo>
                  <a:lnTo>
                    <a:pt x="21336" y="230"/>
                  </a:lnTo>
                  <a:lnTo>
                    <a:pt x="21050" y="62"/>
                  </a:lnTo>
                  <a:lnTo>
                    <a:pt x="2069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582" name="object 9" descr="object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16884" y="0"/>
              <a:ext cx="3581395" cy="40477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83" name="object 10"/>
            <p:cNvSpPr/>
            <p:nvPr/>
          </p:nvSpPr>
          <p:spPr>
            <a:xfrm>
              <a:off x="3692318" y="174460"/>
              <a:ext cx="3146795" cy="3615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99" y="0"/>
                  </a:moveTo>
                  <a:lnTo>
                    <a:pt x="901" y="0"/>
                  </a:lnTo>
                  <a:lnTo>
                    <a:pt x="550" y="62"/>
                  </a:lnTo>
                  <a:lnTo>
                    <a:pt x="264" y="230"/>
                  </a:lnTo>
                  <a:lnTo>
                    <a:pt x="71" y="479"/>
                  </a:lnTo>
                  <a:lnTo>
                    <a:pt x="0" y="784"/>
                  </a:lnTo>
                  <a:lnTo>
                    <a:pt x="0" y="20816"/>
                  </a:lnTo>
                  <a:lnTo>
                    <a:pt x="71" y="21121"/>
                  </a:lnTo>
                  <a:lnTo>
                    <a:pt x="264" y="21370"/>
                  </a:lnTo>
                  <a:lnTo>
                    <a:pt x="550" y="21538"/>
                  </a:lnTo>
                  <a:lnTo>
                    <a:pt x="901" y="21600"/>
                  </a:lnTo>
                  <a:lnTo>
                    <a:pt x="20699" y="21600"/>
                  </a:lnTo>
                  <a:lnTo>
                    <a:pt x="21050" y="21538"/>
                  </a:lnTo>
                  <a:lnTo>
                    <a:pt x="21336" y="21370"/>
                  </a:lnTo>
                  <a:lnTo>
                    <a:pt x="21529" y="21121"/>
                  </a:lnTo>
                  <a:lnTo>
                    <a:pt x="21600" y="20816"/>
                  </a:lnTo>
                  <a:lnTo>
                    <a:pt x="21600" y="784"/>
                  </a:lnTo>
                  <a:lnTo>
                    <a:pt x="21529" y="479"/>
                  </a:lnTo>
                  <a:lnTo>
                    <a:pt x="21336" y="230"/>
                  </a:lnTo>
                  <a:lnTo>
                    <a:pt x="21050" y="62"/>
                  </a:lnTo>
                  <a:lnTo>
                    <a:pt x="2069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584" name="1.png" descr="1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6125" y="320933"/>
              <a:ext cx="2090744" cy="27117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5" name="2.png" descr="2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566" y="447869"/>
              <a:ext cx="1493588" cy="24578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86" name="object 10"/>
            <p:cNvSpPr/>
            <p:nvPr/>
          </p:nvSpPr>
          <p:spPr>
            <a:xfrm>
              <a:off x="7654717" y="174460"/>
              <a:ext cx="4299023" cy="36155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99" y="0"/>
                  </a:moveTo>
                  <a:lnTo>
                    <a:pt x="901" y="0"/>
                  </a:lnTo>
                  <a:lnTo>
                    <a:pt x="550" y="62"/>
                  </a:lnTo>
                  <a:lnTo>
                    <a:pt x="264" y="230"/>
                  </a:lnTo>
                  <a:lnTo>
                    <a:pt x="71" y="479"/>
                  </a:lnTo>
                  <a:lnTo>
                    <a:pt x="0" y="784"/>
                  </a:lnTo>
                  <a:lnTo>
                    <a:pt x="0" y="20816"/>
                  </a:lnTo>
                  <a:lnTo>
                    <a:pt x="71" y="21121"/>
                  </a:lnTo>
                  <a:lnTo>
                    <a:pt x="264" y="21370"/>
                  </a:lnTo>
                  <a:lnTo>
                    <a:pt x="550" y="21538"/>
                  </a:lnTo>
                  <a:lnTo>
                    <a:pt x="901" y="21600"/>
                  </a:lnTo>
                  <a:lnTo>
                    <a:pt x="20699" y="21600"/>
                  </a:lnTo>
                  <a:lnTo>
                    <a:pt x="21050" y="21538"/>
                  </a:lnTo>
                  <a:lnTo>
                    <a:pt x="21336" y="21370"/>
                  </a:lnTo>
                  <a:lnTo>
                    <a:pt x="21529" y="21121"/>
                  </a:lnTo>
                  <a:lnTo>
                    <a:pt x="21600" y="20816"/>
                  </a:lnTo>
                  <a:lnTo>
                    <a:pt x="21600" y="784"/>
                  </a:lnTo>
                  <a:lnTo>
                    <a:pt x="21529" y="479"/>
                  </a:lnTo>
                  <a:lnTo>
                    <a:pt x="21336" y="230"/>
                  </a:lnTo>
                  <a:lnTo>
                    <a:pt x="21050" y="62"/>
                  </a:lnTo>
                  <a:lnTo>
                    <a:pt x="2069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88900" dist="90973" dir="2896908" rotWithShape="0">
                <a:srgbClr val="000000">
                  <a:alpha val="21101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588" name="object 16"/>
          <p:cNvSpPr txBox="1"/>
          <p:nvPr/>
        </p:nvSpPr>
        <p:spPr>
          <a:xfrm>
            <a:off x="1125176" y="4371060"/>
            <a:ext cx="2714626" cy="53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657225">
              <a:lnSpc>
                <a:spcPct val="100800"/>
              </a:lnSpc>
              <a:defRPr spc="8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Мобильные</a:t>
            </a:r>
            <a:r>
              <a:rPr dirty="0"/>
              <a:t> </a:t>
            </a:r>
            <a:r>
              <a:rPr spc="85" dirty="0" err="1"/>
              <a:t>компьютерные</a:t>
            </a:r>
            <a:r>
              <a:rPr spc="60" dirty="0"/>
              <a:t> </a:t>
            </a:r>
            <a:r>
              <a:rPr spc="65" dirty="0" err="1"/>
              <a:t>стойки</a:t>
            </a:r>
            <a:endParaRPr spc="65" dirty="0"/>
          </a:p>
        </p:txBody>
      </p:sp>
      <p:sp>
        <p:nvSpPr>
          <p:cNvPr id="589" name="object 17"/>
          <p:cNvSpPr txBox="1"/>
          <p:nvPr/>
        </p:nvSpPr>
        <p:spPr>
          <a:xfrm>
            <a:off x="5170794" y="4441972"/>
            <a:ext cx="1862455" cy="53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414655" marR="5080" indent="-402590">
              <a:lnSpc>
                <a:spcPct val="100800"/>
              </a:lnSpc>
              <a:defRPr spc="8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Компьютерные</a:t>
            </a:r>
            <a:r>
              <a:rPr dirty="0"/>
              <a:t> </a:t>
            </a:r>
            <a:r>
              <a:rPr spc="75" dirty="0" err="1"/>
              <a:t>тележки</a:t>
            </a:r>
            <a:endParaRPr spc="75" dirty="0"/>
          </a:p>
        </p:txBody>
      </p:sp>
      <p:sp>
        <p:nvSpPr>
          <p:cNvPr id="590" name="object 18"/>
          <p:cNvSpPr txBox="1"/>
          <p:nvPr/>
        </p:nvSpPr>
        <p:spPr>
          <a:xfrm>
            <a:off x="9468438" y="4394667"/>
            <a:ext cx="2029461" cy="53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108585" marR="5080" indent="-96520">
              <a:lnSpc>
                <a:spcPct val="100800"/>
              </a:lnSpc>
              <a:defRPr spc="95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Мобильные</a:t>
            </a:r>
            <a:r>
              <a:rPr spc="34" dirty="0"/>
              <a:t> </a:t>
            </a:r>
            <a:r>
              <a:rPr spc="90" dirty="0"/>
              <a:t>АРМ </a:t>
            </a:r>
            <a:r>
              <a:rPr spc="90" dirty="0" err="1"/>
              <a:t>для</a:t>
            </a:r>
            <a:r>
              <a:rPr spc="40" dirty="0"/>
              <a:t> </a:t>
            </a:r>
            <a:r>
              <a:rPr spc="75" dirty="0" err="1"/>
              <a:t>серверных</a:t>
            </a:r>
            <a:endParaRPr spc="75" dirty="0"/>
          </a:p>
        </p:txBody>
      </p:sp>
      <p:grpSp>
        <p:nvGrpSpPr>
          <p:cNvPr id="598" name="object 19"/>
          <p:cNvGrpSpPr/>
          <p:nvPr/>
        </p:nvGrpSpPr>
        <p:grpSpPr>
          <a:xfrm>
            <a:off x="948979" y="5797381"/>
            <a:ext cx="7454901" cy="1297005"/>
            <a:chOff x="0" y="0"/>
            <a:chExt cx="7454900" cy="1297004"/>
          </a:xfrm>
        </p:grpSpPr>
        <p:pic>
          <p:nvPicPr>
            <p:cNvPr id="591" name="object 20" descr="object 20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14300" cy="114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2" name="object 21" descr="object 21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94234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3" name="object 22" descr="object 2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788469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4" name="object 23" descr="object 23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182704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5" name="object 24" descr="object 24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40600" y="25400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6" name="object 25" descr="object 2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40600" y="403860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7" name="object 26" descr="object 26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40600" y="1021080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600" name="3.png" descr="3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701" y="1888552"/>
            <a:ext cx="4054476" cy="2482508"/>
          </a:xfrm>
          <a:prstGeom prst="rect">
            <a:avLst/>
          </a:prstGeom>
          <a:ln w="12700">
            <a:miter lim="400000"/>
          </a:ln>
        </p:spPr>
      </p:pic>
      <p:sp>
        <p:nvSpPr>
          <p:cNvPr id="601" name="object 27"/>
          <p:cNvSpPr txBox="1"/>
          <p:nvPr/>
        </p:nvSpPr>
        <p:spPr>
          <a:xfrm>
            <a:off x="1381198" y="6521975"/>
            <a:ext cx="517461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pc="0" dirty="0" err="1"/>
              <a:t>Pазличные</a:t>
            </a:r>
            <a:r>
              <a:rPr spc="-45" dirty="0"/>
              <a:t> </a:t>
            </a:r>
            <a:r>
              <a:rPr dirty="0" err="1"/>
              <a:t>варианты</a:t>
            </a:r>
            <a:r>
              <a:rPr spc="-45" dirty="0"/>
              <a:t> </a:t>
            </a:r>
            <a:r>
              <a:rPr dirty="0" err="1"/>
              <a:t>исполнений</a:t>
            </a:r>
            <a:r>
              <a:rPr spc="-45" dirty="0"/>
              <a:t> </a:t>
            </a:r>
            <a:r>
              <a:rPr spc="0" dirty="0"/>
              <a:t>и</a:t>
            </a:r>
            <a:r>
              <a:rPr spc="-45" dirty="0"/>
              <a:t> </a:t>
            </a:r>
            <a:r>
              <a:rPr dirty="0" err="1"/>
              <a:t>габаритов</a:t>
            </a:r>
            <a:endParaRPr dirty="0"/>
          </a:p>
        </p:txBody>
      </p:sp>
      <p:sp>
        <p:nvSpPr>
          <p:cNvPr id="602" name="object 27"/>
          <p:cNvSpPr txBox="1"/>
          <p:nvPr/>
        </p:nvSpPr>
        <p:spPr>
          <a:xfrm>
            <a:off x="1381198" y="6021216"/>
            <a:ext cx="517461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984250" indent="12700">
              <a:lnSpc>
                <a:spcPct val="172800"/>
              </a:lnSpc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Компактные</a:t>
            </a:r>
            <a:r>
              <a:rPr dirty="0"/>
              <a:t>,</a:t>
            </a:r>
            <a:r>
              <a:rPr spc="-55" dirty="0"/>
              <a:t> </a:t>
            </a:r>
            <a:r>
              <a:rPr spc="0" dirty="0" err="1"/>
              <a:t>но</a:t>
            </a:r>
            <a:r>
              <a:rPr spc="-50" dirty="0"/>
              <a:t> </a:t>
            </a:r>
            <a:r>
              <a:rPr dirty="0" err="1"/>
              <a:t>полноценные</a:t>
            </a:r>
            <a:r>
              <a:rPr spc="-55" dirty="0"/>
              <a:t> </a:t>
            </a:r>
            <a:r>
              <a:rPr spc="0" dirty="0" err="1"/>
              <a:t>рабочие</a:t>
            </a:r>
            <a:r>
              <a:rPr spc="-50" dirty="0"/>
              <a:t> </a:t>
            </a:r>
            <a:r>
              <a:rPr dirty="0" err="1"/>
              <a:t>места</a:t>
            </a:r>
            <a:endParaRPr dirty="0"/>
          </a:p>
        </p:txBody>
      </p:sp>
      <p:sp>
        <p:nvSpPr>
          <p:cNvPr id="603" name="object 27"/>
          <p:cNvSpPr txBox="1"/>
          <p:nvPr/>
        </p:nvSpPr>
        <p:spPr>
          <a:xfrm>
            <a:off x="1381197" y="6922935"/>
            <a:ext cx="517461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Возможность</a:t>
            </a:r>
            <a:r>
              <a:rPr spc="-35" dirty="0"/>
              <a:t> </a:t>
            </a:r>
            <a:r>
              <a:rPr dirty="0" err="1"/>
              <a:t>регулировки</a:t>
            </a:r>
            <a:r>
              <a:rPr spc="-35" dirty="0"/>
              <a:t> </a:t>
            </a:r>
            <a:r>
              <a:rPr spc="0" dirty="0" err="1"/>
              <a:t>по</a:t>
            </a:r>
            <a:r>
              <a:rPr spc="-35" dirty="0"/>
              <a:t> </a:t>
            </a:r>
            <a:r>
              <a:rPr spc="-20" dirty="0" err="1"/>
              <a:t>высоте</a:t>
            </a:r>
            <a:r>
              <a:rPr spc="-30" dirty="0"/>
              <a:t> </a:t>
            </a:r>
            <a:r>
              <a:rPr dirty="0" err="1"/>
              <a:t>столешниц</a:t>
            </a:r>
            <a:r>
              <a:rPr spc="-35" dirty="0"/>
              <a:t> </a:t>
            </a:r>
            <a:r>
              <a:rPr spc="0" dirty="0"/>
              <a:t>и</a:t>
            </a:r>
            <a:r>
              <a:rPr spc="-35" dirty="0"/>
              <a:t> </a:t>
            </a:r>
            <a:r>
              <a:rPr dirty="0" err="1"/>
              <a:t>полок</a:t>
            </a:r>
            <a:endParaRPr dirty="0"/>
          </a:p>
        </p:txBody>
      </p:sp>
      <p:sp>
        <p:nvSpPr>
          <p:cNvPr id="604" name="object 27"/>
          <p:cNvSpPr txBox="1"/>
          <p:nvPr/>
        </p:nvSpPr>
        <p:spPr>
          <a:xfrm>
            <a:off x="8714178" y="5774000"/>
            <a:ext cx="517461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Мобильные</a:t>
            </a:r>
            <a:r>
              <a:rPr spc="-50" dirty="0"/>
              <a:t> </a:t>
            </a:r>
            <a:r>
              <a:rPr dirty="0" err="1"/>
              <a:t>конструкции</a:t>
            </a:r>
            <a:endParaRPr dirty="0"/>
          </a:p>
        </p:txBody>
      </p:sp>
      <p:sp>
        <p:nvSpPr>
          <p:cNvPr id="605" name="object 27"/>
          <p:cNvSpPr txBox="1"/>
          <p:nvPr/>
        </p:nvSpPr>
        <p:spPr>
          <a:xfrm>
            <a:off x="8714178" y="6147194"/>
            <a:ext cx="5174617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Различные</a:t>
            </a:r>
            <a:r>
              <a:rPr spc="-55" dirty="0"/>
              <a:t> </a:t>
            </a:r>
            <a:r>
              <a:rPr dirty="0" err="1"/>
              <a:t>компоновки</a:t>
            </a:r>
            <a:r>
              <a:rPr spc="-55" dirty="0"/>
              <a:t> </a:t>
            </a:r>
            <a:r>
              <a:rPr dirty="0" err="1"/>
              <a:t>стоек</a:t>
            </a:r>
            <a:r>
              <a:rPr spc="-60" dirty="0"/>
              <a:t> </a:t>
            </a:r>
            <a:r>
              <a:rPr dirty="0" err="1"/>
              <a:t>для</a:t>
            </a:r>
            <a:r>
              <a:rPr spc="-55" dirty="0"/>
              <a:t> </a:t>
            </a:r>
            <a:r>
              <a:rPr dirty="0" err="1"/>
              <a:t>крепления</a:t>
            </a:r>
            <a:r>
              <a:rPr dirty="0"/>
              <a:t> </a:t>
            </a:r>
            <a:r>
              <a:rPr dirty="0" err="1"/>
              <a:t>оборудования</a:t>
            </a:r>
            <a:r>
              <a:rPr dirty="0"/>
              <a:t>,</a:t>
            </a:r>
            <a:r>
              <a:rPr spc="-55" dirty="0"/>
              <a:t> </a:t>
            </a:r>
            <a:r>
              <a:rPr dirty="0" err="1"/>
              <a:t>хранения</a:t>
            </a:r>
            <a:r>
              <a:rPr spc="-50" dirty="0"/>
              <a:t> </a:t>
            </a:r>
            <a:r>
              <a:rPr dirty="0" err="1"/>
              <a:t>документов</a:t>
            </a:r>
            <a:r>
              <a:rPr spc="-55" dirty="0"/>
              <a:t> </a:t>
            </a:r>
            <a:r>
              <a:rPr dirty="0"/>
              <a:t>и</a:t>
            </a:r>
            <a:r>
              <a:rPr spc="-55" dirty="0"/>
              <a:t> </a:t>
            </a:r>
            <a:r>
              <a:rPr dirty="0" err="1"/>
              <a:t>рабочих</a:t>
            </a:r>
            <a:r>
              <a:rPr spc="-55" dirty="0"/>
              <a:t> </a:t>
            </a:r>
            <a:r>
              <a:rPr spc="-20" dirty="0" err="1"/>
              <a:t>мест</a:t>
            </a:r>
            <a:endParaRPr spc="-20" dirty="0"/>
          </a:p>
        </p:txBody>
      </p:sp>
      <p:sp>
        <p:nvSpPr>
          <p:cNvPr id="606" name="object 27"/>
          <p:cNvSpPr txBox="1"/>
          <p:nvPr/>
        </p:nvSpPr>
        <p:spPr>
          <a:xfrm>
            <a:off x="8714178" y="6748988"/>
            <a:ext cx="517461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Продуманный</a:t>
            </a:r>
            <a:r>
              <a:rPr spc="-45" dirty="0"/>
              <a:t> </a:t>
            </a:r>
            <a:r>
              <a:rPr spc="0" dirty="0" err="1"/>
              <a:t>кабель</a:t>
            </a:r>
            <a:r>
              <a:rPr spc="-25" dirty="0"/>
              <a:t> </a:t>
            </a:r>
            <a:r>
              <a:rPr dirty="0" err="1"/>
              <a:t>менеджмент</a:t>
            </a:r>
            <a:endParaRPr dirty="0"/>
          </a:p>
        </p:txBody>
      </p:sp>
      <p:sp>
        <p:nvSpPr>
          <p:cNvPr id="607" name="object 27"/>
          <p:cNvSpPr txBox="1"/>
          <p:nvPr/>
        </p:nvSpPr>
        <p:spPr>
          <a:xfrm>
            <a:off x="1381198" y="5751174"/>
            <a:ext cx="517461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Мобильные</a:t>
            </a:r>
            <a:r>
              <a:rPr spc="-50" dirty="0"/>
              <a:t> </a:t>
            </a:r>
            <a:r>
              <a:rPr dirty="0" err="1" smtClean="0"/>
              <a:t>конструкции</a:t>
            </a:r>
            <a:endParaRPr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42625" y="5144194"/>
            <a:ext cx="2247025" cy="374568"/>
          </a:xfrm>
          <a:prstGeom prst="roundRect">
            <a:avLst/>
          </a:prstGeom>
          <a:solidFill>
            <a:srgbClr val="B90606"/>
          </a:solidFill>
          <a:ln w="9525" cap="flat">
            <a:solidFill>
              <a:schemeClr val="tx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Полный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ассортимент</a:t>
            </a:r>
            <a:endParaRPr kumimoji="0" lang="ru-RU" sz="1600" b="0" i="0" u="none" strike="noStrike" cap="none" spc="0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/>
              <a:sym typeface="Calibri"/>
            </a:endParaRPr>
          </a:p>
        </p:txBody>
      </p:sp>
      <p:sp>
        <p:nvSpPr>
          <p:cNvPr id="35" name="object 27"/>
          <p:cNvSpPr txBox="1"/>
          <p:nvPr/>
        </p:nvSpPr>
        <p:spPr>
          <a:xfrm>
            <a:off x="3229264" y="5238184"/>
            <a:ext cx="517461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 smtClean="0"/>
              <a:t> </a:t>
            </a:r>
            <a:r>
              <a:rPr lang="en-US" dirty="0" smtClean="0"/>
              <a:t>&lt;&lt; </a:t>
            </a:r>
            <a:r>
              <a:rPr lang="ru-RU" dirty="0" err="1" smtClean="0"/>
              <a:t>Кликабельная</a:t>
            </a:r>
            <a:r>
              <a:rPr lang="ru-RU" dirty="0" smtClean="0"/>
              <a:t> кнопка при полноэкранном просмотре</a:t>
            </a:r>
            <a:endParaRPr dirty="0"/>
          </a:p>
        </p:txBody>
      </p:sp>
      <p:sp>
        <p:nvSpPr>
          <p:cNvPr id="3" name="Прямоугольник 2">
            <a:hlinkClick r:id="rId8"/>
          </p:cNvPr>
          <p:cNvSpPr/>
          <p:nvPr/>
        </p:nvSpPr>
        <p:spPr>
          <a:xfrm>
            <a:off x="969319" y="5223787"/>
            <a:ext cx="2183521" cy="255218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7" name="object 2"/>
          <p:cNvGrpSpPr/>
          <p:nvPr/>
        </p:nvGrpSpPr>
        <p:grpSpPr>
          <a:xfrm>
            <a:off x="-1" y="-1132"/>
            <a:ext cx="13867005" cy="7548437"/>
            <a:chOff x="0" y="0"/>
            <a:chExt cx="13867003" cy="7548435"/>
          </a:xfrm>
        </p:grpSpPr>
        <p:sp>
          <p:nvSpPr>
            <p:cNvPr id="455" name="object 3"/>
            <p:cNvSpPr/>
            <p:nvPr/>
          </p:nvSpPr>
          <p:spPr>
            <a:xfrm>
              <a:off x="0" y="0"/>
              <a:ext cx="13867004" cy="3340100"/>
            </a:xfrm>
            <a:prstGeom prst="rect">
              <a:avLst/>
            </a:pr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56" name="object 4"/>
            <p:cNvSpPr/>
            <p:nvPr/>
          </p:nvSpPr>
          <p:spPr>
            <a:xfrm>
              <a:off x="0" y="3340100"/>
              <a:ext cx="13867004" cy="4208336"/>
            </a:xfrm>
            <a:prstGeom prst="rect">
              <a:avLst/>
            </a:prstGeom>
            <a:solidFill>
              <a:srgbClr val="DADAD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458" name="object 5"/>
          <p:cNvSpPr txBox="1"/>
          <p:nvPr/>
        </p:nvSpPr>
        <p:spPr>
          <a:xfrm>
            <a:off x="442644" y="714145"/>
            <a:ext cx="9007476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31115">
              <a:spcBef>
                <a:spcPts val="1400"/>
              </a:spcBef>
              <a:defRPr sz="2100" b="1" spc="-8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2400" dirty="0"/>
              <a:t>ДИСПЕТЧЕРСКИЕ</a:t>
            </a:r>
            <a:r>
              <a:rPr sz="2400" spc="-43" dirty="0"/>
              <a:t> </a:t>
            </a:r>
            <a:r>
              <a:rPr sz="2400" spc="0" dirty="0"/>
              <a:t>КРЕСЛА</a:t>
            </a:r>
            <a:r>
              <a:rPr sz="2400" spc="-43" dirty="0"/>
              <a:t> </a:t>
            </a:r>
            <a:r>
              <a:rPr sz="2400" spc="0" dirty="0"/>
              <a:t>ДЛЯ</a:t>
            </a:r>
            <a:r>
              <a:rPr sz="2400" spc="-43" dirty="0"/>
              <a:t> </a:t>
            </a:r>
            <a:r>
              <a:rPr sz="2400" spc="-52" dirty="0"/>
              <a:t>РАБОТЫ</a:t>
            </a:r>
            <a:r>
              <a:rPr sz="2400" spc="-39" dirty="0"/>
              <a:t> </a:t>
            </a:r>
            <a:r>
              <a:rPr sz="2400" spc="-74" dirty="0"/>
              <a:t>ОПЕРАТОРА</a:t>
            </a:r>
            <a:r>
              <a:rPr sz="2400" spc="-39" dirty="0"/>
              <a:t> </a:t>
            </a:r>
            <a:r>
              <a:rPr sz="2400" spc="-17" dirty="0" smtClean="0"/>
              <a:t>24/7</a:t>
            </a:r>
          </a:p>
        </p:txBody>
      </p:sp>
      <p:grpSp>
        <p:nvGrpSpPr>
          <p:cNvPr id="475" name="object 6"/>
          <p:cNvGrpSpPr/>
          <p:nvPr/>
        </p:nvGrpSpPr>
        <p:grpSpPr>
          <a:xfrm>
            <a:off x="140519" y="2639886"/>
            <a:ext cx="13618407" cy="4350806"/>
            <a:chOff x="0" y="0"/>
            <a:chExt cx="13618406" cy="4350805"/>
          </a:xfrm>
        </p:grpSpPr>
        <p:pic>
          <p:nvPicPr>
            <p:cNvPr id="459" name="object 7" descr="object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2893"/>
              <a:ext cx="3532626" cy="3258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0" name="object 8"/>
            <p:cNvSpPr/>
            <p:nvPr/>
          </p:nvSpPr>
          <p:spPr>
            <a:xfrm>
              <a:off x="157180" y="168337"/>
              <a:ext cx="3146781" cy="2874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61" name="object 9" descr="object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7183" y="12893"/>
              <a:ext cx="3532626" cy="3258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2" name="object 10"/>
            <p:cNvSpPr/>
            <p:nvPr/>
          </p:nvSpPr>
          <p:spPr>
            <a:xfrm>
              <a:off x="3533922" y="168337"/>
              <a:ext cx="3146783" cy="2874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63" name="object 11" descr="object 11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3665" y="0"/>
              <a:ext cx="3535678" cy="32826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4" name="object 12"/>
            <p:cNvSpPr/>
            <p:nvPr/>
          </p:nvSpPr>
          <p:spPr>
            <a:xfrm>
              <a:off x="6910669" y="157727"/>
              <a:ext cx="3146783" cy="2895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4" y="0"/>
                  </a:moveTo>
                  <a:lnTo>
                    <a:pt x="806" y="0"/>
                  </a:lnTo>
                  <a:lnTo>
                    <a:pt x="492" y="69"/>
                  </a:lnTo>
                  <a:lnTo>
                    <a:pt x="236" y="257"/>
                  </a:lnTo>
                  <a:lnTo>
                    <a:pt x="63" y="535"/>
                  </a:lnTo>
                  <a:lnTo>
                    <a:pt x="0" y="876"/>
                  </a:lnTo>
                  <a:lnTo>
                    <a:pt x="0" y="20724"/>
                  </a:lnTo>
                  <a:lnTo>
                    <a:pt x="63" y="21065"/>
                  </a:lnTo>
                  <a:lnTo>
                    <a:pt x="236" y="21343"/>
                  </a:lnTo>
                  <a:lnTo>
                    <a:pt x="492" y="21531"/>
                  </a:lnTo>
                  <a:lnTo>
                    <a:pt x="806" y="21600"/>
                  </a:lnTo>
                  <a:lnTo>
                    <a:pt x="20794" y="21600"/>
                  </a:lnTo>
                  <a:lnTo>
                    <a:pt x="21108" y="21531"/>
                  </a:lnTo>
                  <a:lnTo>
                    <a:pt x="21364" y="21343"/>
                  </a:lnTo>
                  <a:lnTo>
                    <a:pt x="21537" y="21065"/>
                  </a:lnTo>
                  <a:lnTo>
                    <a:pt x="21600" y="20724"/>
                  </a:lnTo>
                  <a:lnTo>
                    <a:pt x="21600" y="876"/>
                  </a:lnTo>
                  <a:lnTo>
                    <a:pt x="21537" y="535"/>
                  </a:lnTo>
                  <a:lnTo>
                    <a:pt x="21364" y="257"/>
                  </a:lnTo>
                  <a:lnTo>
                    <a:pt x="21108" y="69"/>
                  </a:lnTo>
                  <a:lnTo>
                    <a:pt x="20794" y="0"/>
                  </a:lnTo>
                  <a:close/>
                </a:path>
              </a:pathLst>
            </a:custGeom>
            <a:solidFill>
              <a:srgbClr val="FCFCF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65" name="object 13" descr="object 13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88879" y="12893"/>
              <a:ext cx="3529528" cy="3258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6" name="object 14"/>
            <p:cNvSpPr/>
            <p:nvPr/>
          </p:nvSpPr>
          <p:spPr>
            <a:xfrm>
              <a:off x="10244098" y="168337"/>
              <a:ext cx="3146795" cy="2874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67" name="object 15" descr="object 1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8223" y="534377"/>
              <a:ext cx="2107806" cy="21078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8" name="object 16" descr="object 16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18628" y="584784"/>
              <a:ext cx="1380658" cy="20997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9" name="object 17" descr="object 17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20628" y="559384"/>
              <a:ext cx="1234629" cy="2159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0" name="object 18" descr="object 18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55928" y="381583"/>
              <a:ext cx="2051228" cy="24115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1" name="object 19" descr="object 19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434" y="3809785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2" name="object 20" descr="object 20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434" y="4236505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3" name="object 21" descr="object 21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1634" y="3809785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4" name="object 22" descr="object 22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1634" y="4236505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77" name="object 24"/>
          <p:cNvSpPr txBox="1"/>
          <p:nvPr/>
        </p:nvSpPr>
        <p:spPr>
          <a:xfrm>
            <a:off x="788601" y="6404329"/>
            <a:ext cx="5648962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Эргономичные</a:t>
            </a:r>
            <a:r>
              <a:rPr spc="-45" dirty="0"/>
              <a:t> </a:t>
            </a:r>
            <a:r>
              <a:rPr spc="0" dirty="0" err="1"/>
              <a:t>кресла</a:t>
            </a:r>
            <a:r>
              <a:rPr spc="-45" dirty="0"/>
              <a:t> </a:t>
            </a:r>
            <a:r>
              <a:rPr spc="0" dirty="0" err="1"/>
              <a:t>для</a:t>
            </a:r>
            <a:r>
              <a:rPr spc="-45" dirty="0"/>
              <a:t> </a:t>
            </a:r>
            <a:r>
              <a:rPr spc="-20" dirty="0" err="1"/>
              <a:t>комфортной</a:t>
            </a:r>
            <a:r>
              <a:rPr spc="-45" dirty="0"/>
              <a:t> </a:t>
            </a:r>
            <a:r>
              <a:rPr dirty="0" err="1"/>
              <a:t>работы</a:t>
            </a:r>
            <a:r>
              <a:rPr spc="-40" dirty="0"/>
              <a:t> </a:t>
            </a:r>
            <a:r>
              <a:rPr spc="0" dirty="0"/>
              <a:t>в</a:t>
            </a:r>
            <a:r>
              <a:rPr spc="-45" dirty="0"/>
              <a:t> </a:t>
            </a:r>
            <a:r>
              <a:rPr spc="0" dirty="0" err="1"/>
              <a:t>режиме</a:t>
            </a:r>
            <a:r>
              <a:rPr spc="-40" dirty="0"/>
              <a:t> </a:t>
            </a:r>
            <a:r>
              <a:rPr spc="-20" dirty="0"/>
              <a:t>24/7</a:t>
            </a:r>
          </a:p>
        </p:txBody>
      </p:sp>
      <p:sp>
        <p:nvSpPr>
          <p:cNvPr id="478" name="object 25"/>
          <p:cNvSpPr txBox="1"/>
          <p:nvPr/>
        </p:nvSpPr>
        <p:spPr>
          <a:xfrm>
            <a:off x="788601" y="6822212"/>
            <a:ext cx="464629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Различная</a:t>
            </a:r>
            <a:r>
              <a:rPr spc="-45"/>
              <a:t> </a:t>
            </a:r>
            <a:r>
              <a:rPr spc="-10"/>
              <a:t>допустимая</a:t>
            </a:r>
            <a:r>
              <a:rPr spc="-45"/>
              <a:t> </a:t>
            </a:r>
            <a:r>
              <a:t>нагрузка</a:t>
            </a:r>
            <a:r>
              <a:rPr spc="-45"/>
              <a:t> </a:t>
            </a:r>
            <a:r>
              <a:t>–</a:t>
            </a:r>
            <a:r>
              <a:rPr spc="-45"/>
              <a:t> </a:t>
            </a:r>
            <a:r>
              <a:t>от</a:t>
            </a:r>
            <a:r>
              <a:rPr spc="-45"/>
              <a:t> </a:t>
            </a:r>
            <a:r>
              <a:t>120</a:t>
            </a:r>
            <a:r>
              <a:rPr spc="-40"/>
              <a:t> </a:t>
            </a:r>
            <a:r>
              <a:t>до</a:t>
            </a:r>
            <a:r>
              <a:rPr spc="-45"/>
              <a:t> </a:t>
            </a:r>
            <a:r>
              <a:t>250</a:t>
            </a:r>
            <a:r>
              <a:rPr spc="-45"/>
              <a:t> </a:t>
            </a:r>
            <a:r>
              <a:rPr spc="-25"/>
              <a:t>кг.</a:t>
            </a:r>
          </a:p>
        </p:txBody>
      </p:sp>
      <p:sp>
        <p:nvSpPr>
          <p:cNvPr id="479" name="object 26"/>
          <p:cNvSpPr txBox="1"/>
          <p:nvPr/>
        </p:nvSpPr>
        <p:spPr>
          <a:xfrm>
            <a:off x="7125903" y="6404329"/>
            <a:ext cx="623887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Надежная</a:t>
            </a:r>
            <a:r>
              <a:rPr spc="-35"/>
              <a:t> </a:t>
            </a:r>
            <a:r>
              <a:rPr spc="-10"/>
              <a:t>металлическая</a:t>
            </a:r>
            <a:r>
              <a:rPr spc="-35"/>
              <a:t> </a:t>
            </a:r>
            <a:r>
              <a:rPr spc="-10"/>
              <a:t>конструкция</a:t>
            </a:r>
            <a:r>
              <a:rPr spc="-35"/>
              <a:t> </a:t>
            </a:r>
            <a:r>
              <a:t>и</a:t>
            </a:r>
            <a:r>
              <a:rPr spc="-40"/>
              <a:t> </a:t>
            </a:r>
            <a:r>
              <a:rPr spc="-10"/>
              <a:t>шестиконечная</a:t>
            </a:r>
            <a:r>
              <a:rPr spc="-35"/>
              <a:t> </a:t>
            </a:r>
            <a:r>
              <a:rPr spc="-10"/>
              <a:t>крестовина</a:t>
            </a:r>
          </a:p>
        </p:txBody>
      </p:sp>
      <p:sp>
        <p:nvSpPr>
          <p:cNvPr id="480" name="object 27"/>
          <p:cNvSpPr txBox="1"/>
          <p:nvPr/>
        </p:nvSpPr>
        <p:spPr>
          <a:xfrm>
            <a:off x="7125903" y="6822212"/>
            <a:ext cx="529907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Возможна</a:t>
            </a:r>
            <a:r>
              <a:rPr spc="-60"/>
              <a:t> </a:t>
            </a:r>
            <a:r>
              <a:rPr spc="-10"/>
              <a:t>комплектация</a:t>
            </a:r>
            <a:r>
              <a:rPr spc="-55"/>
              <a:t> </a:t>
            </a:r>
            <a:r>
              <a:rPr spc="-10"/>
              <a:t>проектов</a:t>
            </a:r>
            <a:r>
              <a:rPr spc="-60"/>
              <a:t> </a:t>
            </a:r>
            <a:r>
              <a:t>с</a:t>
            </a:r>
            <a:r>
              <a:rPr spc="-60"/>
              <a:t> </a:t>
            </a:r>
            <a:r>
              <a:t>любыми</a:t>
            </a:r>
            <a:r>
              <a:rPr spc="-65"/>
              <a:t> </a:t>
            </a:r>
            <a:r>
              <a:rPr spc="-10"/>
              <a:t>бюджетами.</a:t>
            </a:r>
          </a:p>
        </p:txBody>
      </p:sp>
      <p:sp>
        <p:nvSpPr>
          <p:cNvPr id="29" name="object 5"/>
          <p:cNvSpPr txBox="1"/>
          <p:nvPr/>
        </p:nvSpPr>
        <p:spPr>
          <a:xfrm>
            <a:off x="482953" y="1362909"/>
            <a:ext cx="13048460" cy="800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R="5080" indent="12700">
              <a:lnSpc>
                <a:spcPct val="100400"/>
              </a:lnSpc>
              <a:spcBef>
                <a:spcPts val="1200"/>
              </a:spcBef>
              <a:tabLst>
                <a:tab pos="5511800" algn="l"/>
              </a:tabLst>
              <a:defRPr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 smtClean="0"/>
              <a:t>Отличие</a:t>
            </a:r>
            <a:r>
              <a:rPr spc="-75" dirty="0" smtClean="0"/>
              <a:t> </a:t>
            </a:r>
            <a:r>
              <a:rPr dirty="0" err="1"/>
              <a:t>от</a:t>
            </a:r>
            <a:r>
              <a:rPr spc="-69" dirty="0"/>
              <a:t> </a:t>
            </a:r>
            <a:r>
              <a:rPr dirty="0" err="1"/>
              <a:t>стандартных</a:t>
            </a:r>
            <a:r>
              <a:rPr spc="-75" dirty="0"/>
              <a:t> </a:t>
            </a:r>
            <a:r>
              <a:rPr dirty="0" err="1"/>
              <a:t>офисных</a:t>
            </a:r>
            <a:r>
              <a:rPr spc="-69" dirty="0"/>
              <a:t> </a:t>
            </a:r>
            <a:r>
              <a:rPr spc="-10" dirty="0" err="1"/>
              <a:t>кресел</a:t>
            </a:r>
            <a:r>
              <a:rPr lang="ru-RU" spc="-10" dirty="0"/>
              <a:t> </a:t>
            </a:r>
            <a:r>
              <a:rPr lang="ru-RU" spc="-10" dirty="0" smtClean="0"/>
              <a:t>–</a:t>
            </a:r>
          </a:p>
          <a:p>
            <a:pPr marR="5080" indent="12700">
              <a:lnSpc>
                <a:spcPct val="100400"/>
              </a:lnSpc>
              <a:spcBef>
                <a:spcPts val="1200"/>
              </a:spcBef>
              <a:tabLst>
                <a:tab pos="5511800" algn="l"/>
              </a:tabLst>
              <a:defRPr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 smtClean="0"/>
              <a:t>продуманная</a:t>
            </a:r>
            <a:r>
              <a:rPr spc="-60" dirty="0" smtClean="0"/>
              <a:t> </a:t>
            </a:r>
            <a:r>
              <a:rPr spc="-10" dirty="0" err="1"/>
              <a:t>эргономика</a:t>
            </a:r>
            <a:r>
              <a:rPr spc="-10" dirty="0"/>
              <a:t> </a:t>
            </a:r>
            <a:r>
              <a:rPr dirty="0" err="1"/>
              <a:t>для</a:t>
            </a:r>
            <a:r>
              <a:rPr spc="-55" dirty="0"/>
              <a:t> </a:t>
            </a:r>
            <a:r>
              <a:rPr dirty="0" err="1"/>
              <a:t>длительной</a:t>
            </a:r>
            <a:r>
              <a:rPr spc="-40" dirty="0"/>
              <a:t> </a:t>
            </a:r>
            <a:r>
              <a:rPr dirty="0" err="1"/>
              <a:t>работы</a:t>
            </a:r>
            <a:r>
              <a:rPr spc="-40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dirty="0" err="1"/>
              <a:t>качество</a:t>
            </a:r>
            <a:r>
              <a:rPr spc="-40" dirty="0"/>
              <a:t> </a:t>
            </a:r>
            <a:r>
              <a:rPr dirty="0" err="1"/>
              <a:t>используемых</a:t>
            </a:r>
            <a:r>
              <a:rPr spc="-40" dirty="0"/>
              <a:t> </a:t>
            </a:r>
            <a:r>
              <a:rPr spc="-10" dirty="0" err="1"/>
              <a:t>материалов</a:t>
            </a:r>
            <a:r>
              <a:rPr spc="-10" dirty="0"/>
              <a:t>.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42644" y="5838790"/>
            <a:ext cx="2247025" cy="374568"/>
          </a:xfrm>
          <a:prstGeom prst="roundRect">
            <a:avLst/>
          </a:prstGeom>
          <a:solidFill>
            <a:srgbClr val="B90606"/>
          </a:solidFill>
          <a:ln w="9525" cap="flat">
            <a:solidFill>
              <a:schemeClr val="tx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Полный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ассортимент</a:t>
            </a:r>
            <a:endParaRPr kumimoji="0" lang="ru-RU" sz="1600" b="0" i="0" u="none" strike="noStrike" cap="none" spc="0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/>
              <a:sym typeface="Calibri"/>
            </a:endParaRPr>
          </a:p>
        </p:txBody>
      </p:sp>
      <p:sp>
        <p:nvSpPr>
          <p:cNvPr id="31" name="object 27"/>
          <p:cNvSpPr txBox="1"/>
          <p:nvPr/>
        </p:nvSpPr>
        <p:spPr>
          <a:xfrm>
            <a:off x="2765606" y="5923981"/>
            <a:ext cx="517461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 smtClean="0"/>
              <a:t> </a:t>
            </a:r>
            <a:r>
              <a:rPr lang="en-US" dirty="0" smtClean="0"/>
              <a:t>&lt;&lt; </a:t>
            </a:r>
            <a:r>
              <a:rPr lang="ru-RU" dirty="0" err="1" smtClean="0"/>
              <a:t>Кликабельная</a:t>
            </a:r>
            <a:r>
              <a:rPr lang="ru-RU" dirty="0" smtClean="0"/>
              <a:t> кнопка при полноэкранном просмотре</a:t>
            </a:r>
            <a:endParaRPr dirty="0"/>
          </a:p>
        </p:txBody>
      </p:sp>
      <p:sp>
        <p:nvSpPr>
          <p:cNvPr id="32" name="Прямоугольник 31">
            <a:hlinkClick r:id="rId11"/>
          </p:cNvPr>
          <p:cNvSpPr/>
          <p:nvPr/>
        </p:nvSpPr>
        <p:spPr>
          <a:xfrm>
            <a:off x="474007" y="5901636"/>
            <a:ext cx="2183521" cy="255218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9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5015"/>
            <a:ext cx="13867004" cy="1711522"/>
          </a:xfrm>
          <a:prstGeom prst="rect">
            <a:avLst/>
          </a:prstGeom>
          <a:ln w="12700">
            <a:miter lim="400000"/>
          </a:ln>
        </p:spPr>
      </p:pic>
      <p:sp>
        <p:nvSpPr>
          <p:cNvPr id="610" name="object 3"/>
          <p:cNvSpPr/>
          <p:nvPr/>
        </p:nvSpPr>
        <p:spPr>
          <a:xfrm>
            <a:off x="-12701" y="-11876"/>
            <a:ext cx="13899672" cy="1725935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11" name="object 3"/>
          <p:cNvSpPr/>
          <p:nvPr/>
        </p:nvSpPr>
        <p:spPr>
          <a:xfrm>
            <a:off x="-22684" y="1685861"/>
            <a:ext cx="13909655" cy="203201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12" name="object 2"/>
          <p:cNvSpPr txBox="1">
            <a:spLocks noGrp="1"/>
          </p:cNvSpPr>
          <p:nvPr>
            <p:ph type="title"/>
          </p:nvPr>
        </p:nvSpPr>
        <p:spPr>
          <a:xfrm>
            <a:off x="614813" y="685528"/>
            <a:ext cx="7382511" cy="506095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900">
                <a:solidFill>
                  <a:srgbClr val="FFFFFF"/>
                </a:solidFill>
              </a:defRPr>
            </a:pPr>
            <a:r>
              <a:t>ПРЕИМУЩЕСТВА</a:t>
            </a:r>
            <a:r>
              <a:rPr spc="-93"/>
              <a:t> </a:t>
            </a:r>
            <a:r>
              <a:t>ПРОДУКЦИИ</a:t>
            </a:r>
            <a:r>
              <a:rPr spc="-93"/>
              <a:t> АРМЕР</a:t>
            </a:r>
          </a:p>
        </p:txBody>
      </p:sp>
      <p:grpSp>
        <p:nvGrpSpPr>
          <p:cNvPr id="615" name="object 4"/>
          <p:cNvGrpSpPr/>
          <p:nvPr/>
        </p:nvGrpSpPr>
        <p:grpSpPr>
          <a:xfrm>
            <a:off x="748231" y="5283802"/>
            <a:ext cx="604432" cy="604445"/>
            <a:chOff x="0" y="0"/>
            <a:chExt cx="604431" cy="604443"/>
          </a:xfrm>
        </p:grpSpPr>
        <p:sp>
          <p:nvSpPr>
            <p:cNvPr id="613" name="object 5"/>
            <p:cNvSpPr/>
            <p:nvPr/>
          </p:nvSpPr>
          <p:spPr>
            <a:xfrm>
              <a:off x="0" y="0"/>
              <a:ext cx="604432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14" name="object 6" descr="object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20" y="108054"/>
              <a:ext cx="400463" cy="4004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18" name="object 7"/>
          <p:cNvGrpSpPr/>
          <p:nvPr/>
        </p:nvGrpSpPr>
        <p:grpSpPr>
          <a:xfrm>
            <a:off x="10792983" y="2740176"/>
            <a:ext cx="604432" cy="604445"/>
            <a:chOff x="0" y="0"/>
            <a:chExt cx="604430" cy="604443"/>
          </a:xfrm>
        </p:grpSpPr>
        <p:sp>
          <p:nvSpPr>
            <p:cNvPr id="616" name="object 8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17" name="object 9" descr="object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611" y="82640"/>
              <a:ext cx="439238" cy="4392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21" name="object 10"/>
          <p:cNvGrpSpPr/>
          <p:nvPr/>
        </p:nvGrpSpPr>
        <p:grpSpPr>
          <a:xfrm>
            <a:off x="3999488" y="2730280"/>
            <a:ext cx="604432" cy="604445"/>
            <a:chOff x="0" y="0"/>
            <a:chExt cx="604430" cy="604443"/>
          </a:xfrm>
        </p:grpSpPr>
        <p:sp>
          <p:nvSpPr>
            <p:cNvPr id="619" name="object 11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3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3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0" name="object 12" descr="object 12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86" y="69938"/>
              <a:ext cx="456560" cy="4565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24" name="object 13"/>
          <p:cNvGrpSpPr/>
          <p:nvPr/>
        </p:nvGrpSpPr>
        <p:grpSpPr>
          <a:xfrm>
            <a:off x="7392892" y="2778540"/>
            <a:ext cx="604432" cy="604445"/>
            <a:chOff x="0" y="0"/>
            <a:chExt cx="604430" cy="604443"/>
          </a:xfrm>
        </p:grpSpPr>
        <p:sp>
          <p:nvSpPr>
            <p:cNvPr id="622" name="object 14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3" name="object 15" descr="object 1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069" y="82638"/>
              <a:ext cx="439227" cy="4392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27" name="object 16"/>
          <p:cNvGrpSpPr/>
          <p:nvPr/>
        </p:nvGrpSpPr>
        <p:grpSpPr>
          <a:xfrm>
            <a:off x="748232" y="2764957"/>
            <a:ext cx="604432" cy="604444"/>
            <a:chOff x="0" y="0"/>
            <a:chExt cx="604431" cy="604442"/>
          </a:xfrm>
        </p:grpSpPr>
        <p:sp>
          <p:nvSpPr>
            <p:cNvPr id="625" name="object 17"/>
            <p:cNvSpPr/>
            <p:nvPr/>
          </p:nvSpPr>
          <p:spPr>
            <a:xfrm>
              <a:off x="0" y="0"/>
              <a:ext cx="604432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6" name="object 18" descr="object 18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20" y="87205"/>
              <a:ext cx="457200" cy="4572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30" name="object 19"/>
          <p:cNvGrpSpPr/>
          <p:nvPr/>
        </p:nvGrpSpPr>
        <p:grpSpPr>
          <a:xfrm>
            <a:off x="3988865" y="5295482"/>
            <a:ext cx="604432" cy="604444"/>
            <a:chOff x="0" y="0"/>
            <a:chExt cx="604430" cy="604442"/>
          </a:xfrm>
        </p:grpSpPr>
        <p:sp>
          <p:nvSpPr>
            <p:cNvPr id="628" name="object 20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9" name="object 21" descr="object 21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310" y="87207"/>
              <a:ext cx="429057" cy="42905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33" name="object 22"/>
          <p:cNvGrpSpPr/>
          <p:nvPr/>
        </p:nvGrpSpPr>
        <p:grpSpPr>
          <a:xfrm>
            <a:off x="7389383" y="5295482"/>
            <a:ext cx="604432" cy="604444"/>
            <a:chOff x="0" y="0"/>
            <a:chExt cx="604430" cy="604442"/>
          </a:xfrm>
        </p:grpSpPr>
        <p:sp>
          <p:nvSpPr>
            <p:cNvPr id="631" name="object 23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3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3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32" name="object 24" descr="object 24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61" y="74781"/>
              <a:ext cx="431524" cy="4315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34" name="object 25"/>
          <p:cNvSpPr txBox="1"/>
          <p:nvPr/>
        </p:nvSpPr>
        <p:spPr>
          <a:xfrm>
            <a:off x="710730" y="6086178"/>
            <a:ext cx="2356487" cy="410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Современные</a:t>
            </a:r>
            <a:r>
              <a:rPr dirty="0"/>
              <a:t> </a:t>
            </a:r>
            <a:r>
              <a:rPr spc="0" dirty="0" err="1"/>
              <a:t>качественные</a:t>
            </a:r>
            <a:r>
              <a:rPr spc="200" dirty="0"/>
              <a:t> </a:t>
            </a:r>
            <a:r>
              <a:rPr dirty="0" err="1"/>
              <a:t>материалы</a:t>
            </a:r>
            <a:endParaRPr dirty="0"/>
          </a:p>
        </p:txBody>
      </p:sp>
      <p:sp>
        <p:nvSpPr>
          <p:cNvPr id="635" name="object 26"/>
          <p:cNvSpPr txBox="1"/>
          <p:nvPr/>
        </p:nvSpPr>
        <p:spPr>
          <a:xfrm>
            <a:off x="10792983" y="3485198"/>
            <a:ext cx="2298066" cy="613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Надежный</a:t>
            </a:r>
            <a:endParaRPr dirty="0"/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и</a:t>
            </a:r>
            <a:r>
              <a:rPr spc="70" dirty="0"/>
              <a:t> </a:t>
            </a:r>
            <a:r>
              <a:rPr dirty="0" err="1"/>
              <a:t>прочный</a:t>
            </a:r>
            <a:r>
              <a:rPr spc="75" dirty="0"/>
              <a:t> </a:t>
            </a:r>
            <a:r>
              <a:rPr dirty="0" err="1"/>
              <a:t>каркас</a:t>
            </a:r>
            <a:r>
              <a:rPr spc="70" dirty="0"/>
              <a:t> </a:t>
            </a:r>
            <a:r>
              <a:rPr spc="-10" dirty="0" err="1"/>
              <a:t>столов</a:t>
            </a:r>
            <a:r>
              <a:rPr spc="-10" dirty="0"/>
              <a:t> </a:t>
            </a:r>
            <a:r>
              <a:rPr dirty="0" err="1"/>
              <a:t>из</a:t>
            </a:r>
            <a:r>
              <a:rPr spc="65" dirty="0"/>
              <a:t> </a:t>
            </a:r>
            <a:r>
              <a:rPr dirty="0" err="1"/>
              <a:t>алюминия</a:t>
            </a:r>
            <a:r>
              <a:rPr spc="65" dirty="0"/>
              <a:t> </a:t>
            </a:r>
            <a:r>
              <a:rPr dirty="0"/>
              <a:t>/</a:t>
            </a:r>
            <a:r>
              <a:rPr spc="65" dirty="0"/>
              <a:t> </a:t>
            </a:r>
            <a:r>
              <a:rPr spc="-10" dirty="0" err="1"/>
              <a:t>стали</a:t>
            </a:r>
            <a:endParaRPr spc="-10" dirty="0"/>
          </a:p>
        </p:txBody>
      </p:sp>
      <p:sp>
        <p:nvSpPr>
          <p:cNvPr id="636" name="object 27"/>
          <p:cNvSpPr txBox="1"/>
          <p:nvPr/>
        </p:nvSpPr>
        <p:spPr>
          <a:xfrm>
            <a:off x="3988865" y="3485198"/>
            <a:ext cx="239776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Модульность</a:t>
            </a:r>
            <a:r>
              <a:rPr spc="60" dirty="0"/>
              <a:t> </a:t>
            </a:r>
            <a:r>
              <a:rPr spc="-10" dirty="0" err="1"/>
              <a:t>конструкций</a:t>
            </a:r>
            <a:endParaRPr spc="-10" dirty="0"/>
          </a:p>
        </p:txBody>
      </p:sp>
      <p:sp>
        <p:nvSpPr>
          <p:cNvPr id="637" name="object 28"/>
          <p:cNvSpPr txBox="1"/>
          <p:nvPr/>
        </p:nvSpPr>
        <p:spPr>
          <a:xfrm>
            <a:off x="7382292" y="3513540"/>
            <a:ext cx="2596516" cy="613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Продуманный</a:t>
            </a:r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кабель-менеджмент</a:t>
            </a:r>
            <a:r>
              <a:rPr spc="125"/>
              <a:t> </a:t>
            </a:r>
            <a:r>
              <a:t>по</a:t>
            </a:r>
            <a:r>
              <a:rPr spc="130"/>
              <a:t> </a:t>
            </a:r>
            <a:r>
              <a:rPr spc="-20"/>
              <a:t>всей </a:t>
            </a:r>
            <a:r>
              <a:t>протяженности</a:t>
            </a:r>
            <a:r>
              <a:rPr spc="160"/>
              <a:t> </a:t>
            </a:r>
            <a:r>
              <a:rPr spc="-10"/>
              <a:t>столов.</a:t>
            </a:r>
          </a:p>
        </p:txBody>
      </p:sp>
      <p:sp>
        <p:nvSpPr>
          <p:cNvPr id="638" name="object 29"/>
          <p:cNvSpPr txBox="1"/>
          <p:nvPr/>
        </p:nvSpPr>
        <p:spPr>
          <a:xfrm>
            <a:off x="7382292" y="4213306"/>
            <a:ext cx="3040381" cy="618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Сквозная</a:t>
            </a:r>
            <a:r>
              <a:rPr spc="70" dirty="0"/>
              <a:t> </a:t>
            </a:r>
            <a:r>
              <a:rPr dirty="0" err="1"/>
              <a:t>система</a:t>
            </a:r>
            <a:r>
              <a:rPr spc="70" dirty="0"/>
              <a:t> </a:t>
            </a:r>
            <a:r>
              <a:rPr dirty="0"/>
              <a:t>с</a:t>
            </a:r>
            <a:r>
              <a:rPr spc="70" dirty="0"/>
              <a:t> </a:t>
            </a:r>
            <a:r>
              <a:rPr spc="-10" dirty="0" err="1"/>
              <a:t>разделением</a:t>
            </a:r>
            <a:r>
              <a:rPr spc="-10" dirty="0"/>
              <a:t> </a:t>
            </a:r>
            <a:r>
              <a:rPr dirty="0" err="1"/>
              <a:t>для</a:t>
            </a:r>
            <a:r>
              <a:rPr spc="75" dirty="0"/>
              <a:t> </a:t>
            </a:r>
            <a:r>
              <a:rPr dirty="0" err="1"/>
              <a:t>прокладки</a:t>
            </a:r>
            <a:r>
              <a:rPr spc="75" dirty="0"/>
              <a:t> </a:t>
            </a:r>
            <a:r>
              <a:rPr spc="-10" dirty="0" err="1"/>
              <a:t>силовых</a:t>
            </a:r>
            <a:endParaRPr spc="-10" dirty="0"/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и</a:t>
            </a:r>
            <a:r>
              <a:rPr spc="70" dirty="0"/>
              <a:t> </a:t>
            </a:r>
            <a:r>
              <a:rPr dirty="0" err="1"/>
              <a:t>сигнальных</a:t>
            </a:r>
            <a:r>
              <a:rPr spc="75" dirty="0"/>
              <a:t> </a:t>
            </a:r>
            <a:r>
              <a:rPr spc="-10" dirty="0" err="1"/>
              <a:t>линий</a:t>
            </a:r>
            <a:endParaRPr spc="-10" dirty="0"/>
          </a:p>
        </p:txBody>
      </p:sp>
      <p:sp>
        <p:nvSpPr>
          <p:cNvPr id="639" name="object 30"/>
          <p:cNvSpPr txBox="1"/>
          <p:nvPr/>
        </p:nvSpPr>
        <p:spPr>
          <a:xfrm>
            <a:off x="720141" y="3524281"/>
            <a:ext cx="2414905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Эргономика</a:t>
            </a:r>
            <a:r>
              <a:rPr spc="65" dirty="0"/>
              <a:t> </a:t>
            </a:r>
            <a:r>
              <a:rPr dirty="0"/>
              <a:t>в</a:t>
            </a:r>
            <a:r>
              <a:rPr spc="70" dirty="0"/>
              <a:t> </a:t>
            </a:r>
            <a:r>
              <a:rPr spc="-10" dirty="0" err="1"/>
              <a:t>деталях</a:t>
            </a:r>
            <a:endParaRPr spc="-10" dirty="0"/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для</a:t>
            </a:r>
            <a:r>
              <a:rPr spc="65" dirty="0"/>
              <a:t> </a:t>
            </a:r>
            <a:r>
              <a:rPr dirty="0" err="1"/>
              <a:t>работы</a:t>
            </a:r>
            <a:r>
              <a:rPr spc="65" dirty="0"/>
              <a:t> </a:t>
            </a:r>
            <a:r>
              <a:rPr dirty="0"/>
              <a:t>в</a:t>
            </a:r>
            <a:r>
              <a:rPr spc="65" dirty="0"/>
              <a:t> </a:t>
            </a:r>
            <a:r>
              <a:rPr dirty="0" err="1"/>
              <a:t>режиме</a:t>
            </a:r>
            <a:r>
              <a:rPr spc="65" dirty="0"/>
              <a:t> </a:t>
            </a:r>
            <a:r>
              <a:rPr spc="-20" dirty="0"/>
              <a:t>24/7</a:t>
            </a:r>
          </a:p>
        </p:txBody>
      </p:sp>
      <p:sp>
        <p:nvSpPr>
          <p:cNvPr id="640" name="object 31"/>
          <p:cNvSpPr txBox="1"/>
          <p:nvPr/>
        </p:nvSpPr>
        <p:spPr>
          <a:xfrm>
            <a:off x="3988865" y="6049294"/>
            <a:ext cx="1728471" cy="410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Многообразие</a:t>
            </a:r>
            <a:r>
              <a:rPr dirty="0"/>
              <a:t> </a:t>
            </a:r>
            <a:r>
              <a:rPr spc="0" dirty="0" err="1"/>
              <a:t>цветовых</a:t>
            </a:r>
            <a:r>
              <a:rPr spc="85" dirty="0"/>
              <a:t> </a:t>
            </a:r>
            <a:r>
              <a:rPr dirty="0" err="1"/>
              <a:t>решений</a:t>
            </a:r>
            <a:endParaRPr dirty="0"/>
          </a:p>
        </p:txBody>
      </p:sp>
      <p:sp>
        <p:nvSpPr>
          <p:cNvPr id="641" name="object 32"/>
          <p:cNvSpPr txBox="1"/>
          <p:nvPr/>
        </p:nvSpPr>
        <p:spPr>
          <a:xfrm>
            <a:off x="7366685" y="6040985"/>
            <a:ext cx="4938396" cy="821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Возможность</a:t>
            </a:r>
            <a:r>
              <a:rPr spc="160" dirty="0"/>
              <a:t> </a:t>
            </a:r>
            <a:r>
              <a:rPr dirty="0" err="1"/>
              <a:t>брендирования</a:t>
            </a:r>
            <a:r>
              <a:rPr spc="165" dirty="0"/>
              <a:t> </a:t>
            </a:r>
            <a:r>
              <a:rPr spc="-10" dirty="0" err="1"/>
              <a:t>мебели</a:t>
            </a:r>
            <a:endParaRPr spc="-10" dirty="0"/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в</a:t>
            </a:r>
            <a:r>
              <a:rPr spc="90" dirty="0"/>
              <a:t> </a:t>
            </a:r>
            <a:r>
              <a:rPr dirty="0" err="1"/>
              <a:t>соответствии</a:t>
            </a:r>
            <a:r>
              <a:rPr spc="94" dirty="0"/>
              <a:t> </a:t>
            </a:r>
            <a:r>
              <a:rPr dirty="0"/>
              <a:t>с</a:t>
            </a:r>
            <a:r>
              <a:rPr spc="94" dirty="0"/>
              <a:t> </a:t>
            </a:r>
            <a:r>
              <a:rPr dirty="0" err="1"/>
              <a:t>требованиями</a:t>
            </a:r>
            <a:r>
              <a:rPr spc="90" dirty="0"/>
              <a:t> </a:t>
            </a:r>
            <a:r>
              <a:rPr dirty="0" err="1"/>
              <a:t>бренд-бука</a:t>
            </a:r>
            <a:r>
              <a:rPr spc="94" dirty="0"/>
              <a:t> </a:t>
            </a:r>
            <a:r>
              <a:rPr spc="-10" dirty="0" err="1"/>
              <a:t>заказчика</a:t>
            </a:r>
            <a:r>
              <a:rPr spc="-10" dirty="0"/>
              <a:t>. </a:t>
            </a:r>
            <a:r>
              <a:rPr dirty="0" err="1"/>
              <a:t>Использование</a:t>
            </a:r>
            <a:r>
              <a:rPr spc="155" dirty="0"/>
              <a:t> </a:t>
            </a:r>
            <a:r>
              <a:rPr dirty="0" err="1"/>
              <a:t>различных</a:t>
            </a:r>
            <a:r>
              <a:rPr spc="160" dirty="0"/>
              <a:t> </a:t>
            </a:r>
            <a:r>
              <a:rPr spc="-10" dirty="0" err="1"/>
              <a:t>инструментов</a:t>
            </a:r>
            <a:endParaRPr spc="-10" dirty="0"/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–</a:t>
            </a:r>
            <a:r>
              <a:rPr spc="75" dirty="0"/>
              <a:t> </a:t>
            </a:r>
            <a:r>
              <a:rPr dirty="0" err="1"/>
              <a:t>различные</a:t>
            </a:r>
            <a:r>
              <a:rPr spc="75" dirty="0"/>
              <a:t> </a:t>
            </a:r>
            <a:r>
              <a:rPr dirty="0" err="1"/>
              <a:t>материалы</a:t>
            </a:r>
            <a:r>
              <a:rPr spc="80" dirty="0"/>
              <a:t> </a:t>
            </a:r>
            <a:r>
              <a:rPr dirty="0"/>
              <a:t>и</a:t>
            </a:r>
            <a:r>
              <a:rPr spc="75" dirty="0"/>
              <a:t> </a:t>
            </a:r>
            <a:r>
              <a:rPr dirty="0" err="1"/>
              <a:t>цветовые</a:t>
            </a:r>
            <a:r>
              <a:rPr spc="75" dirty="0"/>
              <a:t> </a:t>
            </a:r>
            <a:r>
              <a:rPr spc="-10" dirty="0" err="1"/>
              <a:t>решения</a:t>
            </a:r>
            <a:endParaRPr spc="-1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3867004" cy="1696507"/>
          </a:xfrm>
          <a:prstGeom prst="rect">
            <a:avLst/>
          </a:prstGeom>
          <a:ln w="12700">
            <a:miter lim="400000"/>
          </a:ln>
        </p:spPr>
      </p:pic>
      <p:sp>
        <p:nvSpPr>
          <p:cNvPr id="692" name="object 3"/>
          <p:cNvSpPr/>
          <p:nvPr/>
        </p:nvSpPr>
        <p:spPr>
          <a:xfrm>
            <a:off x="-12701" y="-826"/>
            <a:ext cx="13886971" cy="1738636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3" name="object 3"/>
          <p:cNvSpPr/>
          <p:nvPr/>
        </p:nvSpPr>
        <p:spPr>
          <a:xfrm>
            <a:off x="-22684" y="1685861"/>
            <a:ext cx="13896954" cy="234047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7" name="object 14"/>
          <p:cNvSpPr txBox="1"/>
          <p:nvPr/>
        </p:nvSpPr>
        <p:spPr>
          <a:xfrm>
            <a:off x="934701" y="2402761"/>
            <a:ext cx="427357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1</a:t>
            </a:r>
          </a:p>
        </p:txBody>
      </p:sp>
      <p:sp>
        <p:nvSpPr>
          <p:cNvPr id="698" name="object 15"/>
          <p:cNvSpPr txBox="1"/>
          <p:nvPr/>
        </p:nvSpPr>
        <p:spPr>
          <a:xfrm>
            <a:off x="909487" y="4066442"/>
            <a:ext cx="502286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2</a:t>
            </a:r>
          </a:p>
        </p:txBody>
      </p:sp>
      <p:sp>
        <p:nvSpPr>
          <p:cNvPr id="701" name="object 20"/>
          <p:cNvSpPr txBox="1"/>
          <p:nvPr/>
        </p:nvSpPr>
        <p:spPr>
          <a:xfrm>
            <a:off x="922001" y="5588763"/>
            <a:ext cx="500382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3</a:t>
            </a:r>
          </a:p>
        </p:txBody>
      </p:sp>
      <p:sp>
        <p:nvSpPr>
          <p:cNvPr id="702" name="object 21"/>
          <p:cNvSpPr txBox="1"/>
          <p:nvPr/>
        </p:nvSpPr>
        <p:spPr>
          <a:xfrm>
            <a:off x="6767217" y="2412267"/>
            <a:ext cx="544196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4</a:t>
            </a:r>
          </a:p>
        </p:txBody>
      </p:sp>
      <p:sp>
        <p:nvSpPr>
          <p:cNvPr id="703" name="object 22"/>
          <p:cNvSpPr txBox="1"/>
          <p:nvPr/>
        </p:nvSpPr>
        <p:spPr>
          <a:xfrm>
            <a:off x="6776727" y="3584179"/>
            <a:ext cx="50863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5</a:t>
            </a:r>
          </a:p>
        </p:txBody>
      </p:sp>
      <p:sp>
        <p:nvSpPr>
          <p:cNvPr id="704" name="object 24"/>
          <p:cNvSpPr txBox="1">
            <a:spLocks noGrp="1"/>
          </p:cNvSpPr>
          <p:nvPr>
            <p:ph type="title"/>
          </p:nvPr>
        </p:nvSpPr>
        <p:spPr>
          <a:xfrm>
            <a:off x="878927" y="778358"/>
            <a:ext cx="4346576" cy="46609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indent="12700">
              <a:spcBef>
                <a:spcPts val="100"/>
              </a:spcBef>
              <a:defRPr sz="2800">
                <a:solidFill>
                  <a:srgbClr val="FFFFFF"/>
                </a:solidFill>
              </a:defRPr>
            </a:pPr>
            <a:r>
              <a:t>СХЕМА</a:t>
            </a:r>
            <a:r>
              <a:rPr spc="-100"/>
              <a:t> РАБОТЫ</a:t>
            </a:r>
            <a:r>
              <a:t> С </a:t>
            </a:r>
            <a:r>
              <a:rPr spc="-100"/>
              <a:t>НАМИ</a:t>
            </a:r>
          </a:p>
        </p:txBody>
      </p:sp>
      <p:sp>
        <p:nvSpPr>
          <p:cNvPr id="710" name="object 35"/>
          <p:cNvSpPr/>
          <p:nvPr/>
        </p:nvSpPr>
        <p:spPr>
          <a:xfrm>
            <a:off x="1478975" y="2468261"/>
            <a:ext cx="592533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59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0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7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59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1" name="object 36"/>
          <p:cNvSpPr txBox="1"/>
          <p:nvPr/>
        </p:nvSpPr>
        <p:spPr>
          <a:xfrm>
            <a:off x="1483554" y="2491730"/>
            <a:ext cx="2835912" cy="11564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81914"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ВЫ</a:t>
            </a:r>
          </a:p>
          <a:p>
            <a:pPr indent="12700">
              <a:lnSpc>
                <a:spcPts val="1800"/>
              </a:lnSpc>
              <a:spcBef>
                <a:spcPts val="1300"/>
              </a:spcBef>
              <a:defRPr sz="1500" spc="-2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Присылаете</a:t>
            </a:r>
            <a:r>
              <a:rPr spc="-25" dirty="0"/>
              <a:t> </a:t>
            </a:r>
            <a:r>
              <a:rPr spc="0" dirty="0" err="1"/>
              <a:t>нам</a:t>
            </a:r>
            <a:r>
              <a:rPr spc="-25" dirty="0"/>
              <a:t> </a:t>
            </a:r>
            <a:r>
              <a:rPr spc="0" dirty="0" err="1"/>
              <a:t>свой</a:t>
            </a:r>
            <a:r>
              <a:rPr spc="-25" dirty="0"/>
              <a:t> </a:t>
            </a:r>
            <a:r>
              <a:rPr spc="-10" dirty="0" err="1"/>
              <a:t>запрос</a:t>
            </a:r>
            <a:endParaRPr spc="-10" dirty="0"/>
          </a:p>
          <a:p>
            <a:pPr marR="5080" indent="12700">
              <a:lnSpc>
                <a:spcPts val="1800"/>
              </a:lnSpc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</a:t>
            </a:r>
            <a:r>
              <a:rPr spc="-45" dirty="0"/>
              <a:t> </a:t>
            </a:r>
            <a:r>
              <a:rPr dirty="0" err="1"/>
              <a:t>любом</a:t>
            </a:r>
            <a:r>
              <a:rPr spc="-45" dirty="0"/>
              <a:t> </a:t>
            </a:r>
            <a:r>
              <a:rPr spc="-10" dirty="0" err="1"/>
              <a:t>удобном</a:t>
            </a:r>
            <a:r>
              <a:rPr spc="-40" dirty="0"/>
              <a:t> </a:t>
            </a:r>
            <a:r>
              <a:rPr dirty="0" err="1"/>
              <a:t>для</a:t>
            </a:r>
            <a:r>
              <a:rPr spc="-45" dirty="0"/>
              <a:t> </a:t>
            </a:r>
            <a:r>
              <a:rPr dirty="0" err="1"/>
              <a:t>вас</a:t>
            </a:r>
            <a:r>
              <a:rPr spc="-45" dirty="0"/>
              <a:t> </a:t>
            </a:r>
            <a:r>
              <a:rPr spc="-20" dirty="0" err="1"/>
              <a:t>виде</a:t>
            </a:r>
            <a:r>
              <a:rPr spc="-20" dirty="0"/>
              <a:t> </a:t>
            </a:r>
            <a:r>
              <a:rPr dirty="0"/>
              <a:t>(</a:t>
            </a:r>
            <a:r>
              <a:rPr lang="ru-RU" dirty="0"/>
              <a:t>работаем </a:t>
            </a:r>
            <a:r>
              <a:rPr dirty="0" err="1"/>
              <a:t>по</a:t>
            </a:r>
            <a:r>
              <a:rPr spc="-40" dirty="0"/>
              <a:t> </a:t>
            </a:r>
            <a:r>
              <a:rPr dirty="0" err="1"/>
              <a:t>любой</a:t>
            </a:r>
            <a:r>
              <a:rPr spc="-40" dirty="0"/>
              <a:t> </a:t>
            </a:r>
            <a:r>
              <a:rPr spc="-10" dirty="0" err="1"/>
              <a:t>форме</a:t>
            </a:r>
            <a:r>
              <a:rPr spc="-70" dirty="0"/>
              <a:t> </a:t>
            </a:r>
            <a:r>
              <a:rPr spc="-25" dirty="0"/>
              <a:t>ТЗ)</a:t>
            </a:r>
          </a:p>
        </p:txBody>
      </p:sp>
      <p:sp>
        <p:nvSpPr>
          <p:cNvPr id="712" name="object 37"/>
          <p:cNvSpPr/>
          <p:nvPr/>
        </p:nvSpPr>
        <p:spPr>
          <a:xfrm>
            <a:off x="1491672" y="4117552"/>
            <a:ext cx="1751546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3" name="object 38"/>
          <p:cNvSpPr txBox="1"/>
          <p:nvPr/>
        </p:nvSpPr>
        <p:spPr>
          <a:xfrm>
            <a:off x="1496230" y="4155807"/>
            <a:ext cx="2937511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81914">
              <a:spcBef>
                <a:spcPts val="1300"/>
              </a:spcBef>
              <a:defRPr sz="2000" b="1" spc="-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СОВМЕСТНО</a:t>
            </a:r>
          </a:p>
          <a:p>
            <a:pPr indent="12700">
              <a:spcBef>
                <a:spcPts val="1000"/>
              </a:spcBef>
              <a:defRPr sz="16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</a:t>
            </a:r>
            <a:r>
              <a:rPr spc="-10"/>
              <a:t> </a:t>
            </a:r>
            <a:r>
              <a:t>вами</a:t>
            </a:r>
            <a:r>
              <a:rPr spc="-5"/>
              <a:t> </a:t>
            </a:r>
            <a:r>
              <a:rPr spc="-10"/>
              <a:t>корректируем</a:t>
            </a:r>
          </a:p>
          <a:p>
            <a:pPr indent="12700">
              <a:defRPr sz="16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</a:t>
            </a:r>
            <a:r>
              <a:rPr spc="-45"/>
              <a:t> </a:t>
            </a:r>
            <a:r>
              <a:t>согласовываем</a:t>
            </a:r>
            <a:r>
              <a:rPr spc="-45"/>
              <a:t> </a:t>
            </a:r>
            <a:r>
              <a:rPr spc="-10"/>
              <a:t>проект</a:t>
            </a:r>
          </a:p>
          <a:p>
            <a:pPr indent="12700">
              <a:defRPr sz="16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до</a:t>
            </a:r>
            <a:r>
              <a:rPr spc="-30"/>
              <a:t> </a:t>
            </a:r>
            <a:r>
              <a:t>мельчайших</a:t>
            </a:r>
            <a:r>
              <a:rPr spc="-30"/>
              <a:t> </a:t>
            </a:r>
            <a:r>
              <a:rPr spc="-10"/>
              <a:t>подробностей</a:t>
            </a:r>
          </a:p>
        </p:txBody>
      </p:sp>
      <p:sp>
        <p:nvSpPr>
          <p:cNvPr id="714" name="object 39"/>
          <p:cNvSpPr/>
          <p:nvPr/>
        </p:nvSpPr>
        <p:spPr>
          <a:xfrm>
            <a:off x="7384477" y="2453868"/>
            <a:ext cx="1751533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0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49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5" name="object 40"/>
          <p:cNvSpPr txBox="1"/>
          <p:nvPr/>
        </p:nvSpPr>
        <p:spPr>
          <a:xfrm>
            <a:off x="7372396" y="2490049"/>
            <a:ext cx="1838326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94614">
              <a:defRPr sz="2000" b="1" spc="-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СОВМЕСТНО</a:t>
            </a:r>
          </a:p>
        </p:txBody>
      </p:sp>
      <p:sp>
        <p:nvSpPr>
          <p:cNvPr id="716" name="object 43"/>
          <p:cNvSpPr/>
          <p:nvPr/>
        </p:nvSpPr>
        <p:spPr>
          <a:xfrm>
            <a:off x="7384477" y="4765267"/>
            <a:ext cx="656019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3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7" name="object 45"/>
          <p:cNvSpPr/>
          <p:nvPr/>
        </p:nvSpPr>
        <p:spPr>
          <a:xfrm>
            <a:off x="7384477" y="3634966"/>
            <a:ext cx="668719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3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8" name="object 47"/>
          <p:cNvSpPr txBox="1"/>
          <p:nvPr/>
        </p:nvSpPr>
        <p:spPr>
          <a:xfrm>
            <a:off x="1508917" y="6557828"/>
            <a:ext cx="4199892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</a:t>
            </a:r>
            <a:r>
              <a:rPr spc="-35"/>
              <a:t> </a:t>
            </a:r>
            <a:r>
              <a:rPr spc="-10"/>
              <a:t>уникальным</a:t>
            </a:r>
            <a:r>
              <a:rPr spc="-35"/>
              <a:t> </a:t>
            </a:r>
            <a:r>
              <a:rPr spc="-20"/>
              <a:t>артикулом</a:t>
            </a:r>
            <a:r>
              <a:rPr spc="-35"/>
              <a:t> </a:t>
            </a:r>
            <a:r>
              <a:t>для</a:t>
            </a:r>
            <a:r>
              <a:rPr spc="-35"/>
              <a:t> </a:t>
            </a:r>
            <a:r>
              <a:t>защиты</a:t>
            </a:r>
            <a:r>
              <a:rPr spc="-35"/>
              <a:t> </a:t>
            </a:r>
            <a:r>
              <a:rPr spc="-10"/>
              <a:t>проекта</a:t>
            </a:r>
          </a:p>
        </p:txBody>
      </p:sp>
      <p:sp>
        <p:nvSpPr>
          <p:cNvPr id="719" name="object 48"/>
          <p:cNvSpPr/>
          <p:nvPr/>
        </p:nvSpPr>
        <p:spPr>
          <a:xfrm>
            <a:off x="1504378" y="5628864"/>
            <a:ext cx="668720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3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20" name="object 49"/>
          <p:cNvSpPr txBox="1"/>
          <p:nvPr/>
        </p:nvSpPr>
        <p:spPr>
          <a:xfrm>
            <a:off x="1508917" y="5666675"/>
            <a:ext cx="3077211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81914">
              <a:spcBef>
                <a:spcPts val="14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МЫ</a:t>
            </a:r>
          </a:p>
          <a:p>
            <a:pPr marR="5080" indent="12700">
              <a:spcBef>
                <a:spcPts val="1000"/>
              </a:spcBef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Отправляем</a:t>
            </a:r>
            <a:r>
              <a:rPr spc="-35"/>
              <a:t> </a:t>
            </a:r>
            <a:r>
              <a:rPr spc="0"/>
              <a:t>в</a:t>
            </a:r>
            <a:r>
              <a:rPr spc="-35"/>
              <a:t> </a:t>
            </a:r>
            <a:r>
              <a:t>течении</a:t>
            </a:r>
            <a:r>
              <a:rPr spc="-25"/>
              <a:t> дня </a:t>
            </a:r>
            <a:r>
              <a:rPr spc="-20"/>
              <a:t>итоговое</a:t>
            </a:r>
            <a:r>
              <a:rPr spc="-45"/>
              <a:t> </a:t>
            </a:r>
            <a:r>
              <a:rPr spc="0"/>
              <a:t>ТКП</a:t>
            </a:r>
            <a:r>
              <a:rPr spc="-15"/>
              <a:t> </a:t>
            </a:r>
            <a:r>
              <a:rPr spc="0"/>
              <a:t>с</a:t>
            </a:r>
            <a:r>
              <a:rPr spc="-15"/>
              <a:t> </a:t>
            </a:r>
            <a:r>
              <a:rPr spc="0"/>
              <a:t>3D</a:t>
            </a:r>
            <a:r>
              <a:rPr spc="-5"/>
              <a:t> </a:t>
            </a:r>
            <a:r>
              <a:t>визуализацией</a:t>
            </a:r>
          </a:p>
        </p:txBody>
      </p:sp>
      <p:sp>
        <p:nvSpPr>
          <p:cNvPr id="721" name="object 22"/>
          <p:cNvSpPr txBox="1"/>
          <p:nvPr/>
        </p:nvSpPr>
        <p:spPr>
          <a:xfrm>
            <a:off x="6776727" y="4730606"/>
            <a:ext cx="50863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6</a:t>
            </a:r>
          </a:p>
        </p:txBody>
      </p:sp>
      <p:sp>
        <p:nvSpPr>
          <p:cNvPr id="722" name="object 42"/>
          <p:cNvSpPr txBox="1"/>
          <p:nvPr/>
        </p:nvSpPr>
        <p:spPr>
          <a:xfrm>
            <a:off x="7384477" y="5232799"/>
            <a:ext cx="268815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Производим</a:t>
            </a:r>
            <a:r>
              <a:rPr spc="10"/>
              <a:t> </a:t>
            </a:r>
            <a:r>
              <a:rPr spc="-10"/>
              <a:t>доставку готовой</a:t>
            </a:r>
            <a:r>
              <a:rPr spc="-80"/>
              <a:t> </a:t>
            </a:r>
            <a:r>
              <a:rPr spc="-10"/>
              <a:t>продукции</a:t>
            </a:r>
          </a:p>
        </p:txBody>
      </p:sp>
      <p:sp>
        <p:nvSpPr>
          <p:cNvPr id="723" name="object 42"/>
          <p:cNvSpPr txBox="1"/>
          <p:nvPr/>
        </p:nvSpPr>
        <p:spPr>
          <a:xfrm>
            <a:off x="7384477" y="4102499"/>
            <a:ext cx="2475185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Изготавливаем</a:t>
            </a:r>
            <a:r>
              <a:rPr spc="-40"/>
              <a:t> </a:t>
            </a:r>
            <a:r>
              <a:t>мебель по</a:t>
            </a:r>
            <a:r>
              <a:rPr spc="-55"/>
              <a:t> </a:t>
            </a:r>
            <a:r>
              <a:t>вашему</a:t>
            </a:r>
            <a:r>
              <a:rPr spc="-50"/>
              <a:t> </a:t>
            </a:r>
            <a:r>
              <a:t>заказу</a:t>
            </a:r>
          </a:p>
        </p:txBody>
      </p:sp>
      <p:sp>
        <p:nvSpPr>
          <p:cNvPr id="724" name="object 42"/>
          <p:cNvSpPr txBox="1"/>
          <p:nvPr/>
        </p:nvSpPr>
        <p:spPr>
          <a:xfrm>
            <a:off x="7384477" y="2925491"/>
            <a:ext cx="307721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Заключаем</a:t>
            </a:r>
            <a:r>
              <a:rPr spc="-40"/>
              <a:t> </a:t>
            </a:r>
            <a:r>
              <a:t>договор</a:t>
            </a:r>
          </a:p>
        </p:txBody>
      </p:sp>
      <p:sp>
        <p:nvSpPr>
          <p:cNvPr id="725" name="object 42"/>
          <p:cNvSpPr txBox="1"/>
          <p:nvPr/>
        </p:nvSpPr>
        <p:spPr>
          <a:xfrm>
            <a:off x="7372396" y="4803602"/>
            <a:ext cx="705582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07314">
              <a:spcBef>
                <a:spcPts val="13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МЫ</a:t>
            </a:r>
          </a:p>
        </p:txBody>
      </p:sp>
      <p:sp>
        <p:nvSpPr>
          <p:cNvPr id="726" name="object 42"/>
          <p:cNvSpPr txBox="1"/>
          <p:nvPr/>
        </p:nvSpPr>
        <p:spPr>
          <a:xfrm>
            <a:off x="7372396" y="3667676"/>
            <a:ext cx="3077211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07314">
              <a:spcBef>
                <a:spcPts val="13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МЫ</a:t>
            </a:r>
          </a:p>
        </p:txBody>
      </p:sp>
      <p:sp>
        <p:nvSpPr>
          <p:cNvPr id="727" name="object 23"/>
          <p:cNvSpPr txBox="1"/>
          <p:nvPr/>
        </p:nvSpPr>
        <p:spPr>
          <a:xfrm>
            <a:off x="6821356" y="5803168"/>
            <a:ext cx="51498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7</a:t>
            </a:r>
          </a:p>
        </p:txBody>
      </p:sp>
      <p:sp>
        <p:nvSpPr>
          <p:cNvPr id="728" name="object 41"/>
          <p:cNvSpPr/>
          <p:nvPr/>
        </p:nvSpPr>
        <p:spPr>
          <a:xfrm>
            <a:off x="7384477" y="5850529"/>
            <a:ext cx="630619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3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29" name="object 42"/>
          <p:cNvSpPr txBox="1"/>
          <p:nvPr/>
        </p:nvSpPr>
        <p:spPr>
          <a:xfrm>
            <a:off x="7372396" y="5883973"/>
            <a:ext cx="3077211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07314">
              <a:spcBef>
                <a:spcPts val="13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МЫ</a:t>
            </a:r>
          </a:p>
        </p:txBody>
      </p:sp>
      <p:sp>
        <p:nvSpPr>
          <p:cNvPr id="730" name="object 42"/>
          <p:cNvSpPr txBox="1"/>
          <p:nvPr/>
        </p:nvSpPr>
        <p:spPr>
          <a:xfrm>
            <a:off x="7384477" y="6324555"/>
            <a:ext cx="307721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Осуществляем </a:t>
            </a:r>
            <a:r>
              <a:rPr spc="-9"/>
              <a:t>монтаж</a:t>
            </a:r>
          </a:p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на</a:t>
            </a:r>
            <a:r>
              <a:rPr spc="-28"/>
              <a:t> </a:t>
            </a:r>
            <a:r>
              <a:t>объекте,</a:t>
            </a:r>
            <a:r>
              <a:rPr spc="-28"/>
              <a:t> </a:t>
            </a:r>
            <a:r>
              <a:t>при</a:t>
            </a:r>
            <a:r>
              <a:rPr spc="-28"/>
              <a:t> </a:t>
            </a:r>
            <a:r>
              <a:rPr spc="-9"/>
              <a:t>необходимости</a:t>
            </a:r>
          </a:p>
        </p:txBody>
      </p:sp>
      <p:pic>
        <p:nvPicPr>
          <p:cNvPr id="733" name="object 17" descr="object 1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6199"/>
          <a:stretch/>
        </p:blipFill>
        <p:spPr>
          <a:xfrm>
            <a:off x="7303174" y="2201846"/>
            <a:ext cx="6608766" cy="53190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object 2"/>
          <p:cNvSpPr/>
          <p:nvPr/>
        </p:nvSpPr>
        <p:spPr>
          <a:xfrm>
            <a:off x="0" y="11"/>
            <a:ext cx="1728609" cy="3894660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70" name="object 3"/>
          <p:cNvSpPr/>
          <p:nvPr/>
        </p:nvSpPr>
        <p:spPr>
          <a:xfrm>
            <a:off x="9034805" y="6403288"/>
            <a:ext cx="3873501" cy="330200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71" name="object 4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 fontScale="92500"/>
          </a:bodyPr>
          <a:lstStyle/>
          <a:p>
            <a:pPr indent="5821045">
              <a:lnSpc>
                <a:spcPts val="7800"/>
              </a:lnSpc>
              <a:defRPr spc="-100"/>
            </a:pPr>
            <a:r>
              <a:rPr dirty="0"/>
              <a:t>СПАСИБО</a:t>
            </a:r>
          </a:p>
          <a:p>
            <a:pPr indent="5821045">
              <a:lnSpc>
                <a:spcPts val="7800"/>
              </a:lnSpc>
            </a:pPr>
            <a:r>
              <a:rPr dirty="0"/>
              <a:t>ЗА</a:t>
            </a:r>
            <a:r>
              <a:rPr spc="-100" dirty="0"/>
              <a:t> ВНИМАНИЕ!</a:t>
            </a:r>
          </a:p>
        </p:txBody>
      </p:sp>
      <p:sp>
        <p:nvSpPr>
          <p:cNvPr id="772" name="object 7"/>
          <p:cNvSpPr txBox="1"/>
          <p:nvPr/>
        </p:nvSpPr>
        <p:spPr>
          <a:xfrm>
            <a:off x="473570" y="6211617"/>
            <a:ext cx="4250830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Адрес</a:t>
            </a:r>
            <a:r>
              <a:rPr dirty="0"/>
              <a:t>:</a:t>
            </a:r>
            <a:r>
              <a:rPr spc="45" dirty="0"/>
              <a:t> </a:t>
            </a:r>
            <a:r>
              <a:rPr dirty="0" err="1"/>
              <a:t>Санкт-</a:t>
            </a:r>
            <a:r>
              <a:rPr spc="-10" dirty="0" err="1"/>
              <a:t>Петербург</a:t>
            </a:r>
            <a:r>
              <a:rPr spc="-10" dirty="0"/>
              <a:t>,</a:t>
            </a:r>
          </a:p>
          <a:p>
            <a:pPr indent="12700"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195273,</a:t>
            </a:r>
            <a:r>
              <a:rPr spc="10" dirty="0"/>
              <a:t> </a:t>
            </a:r>
            <a:r>
              <a:rPr dirty="0" err="1"/>
              <a:t>Пискарёвский</a:t>
            </a:r>
            <a:r>
              <a:rPr spc="15" dirty="0"/>
              <a:t> </a:t>
            </a:r>
            <a:r>
              <a:rPr dirty="0" err="1"/>
              <a:t>пр</a:t>
            </a:r>
            <a:r>
              <a:rPr dirty="0"/>
              <a:t>.,</a:t>
            </a:r>
            <a:r>
              <a:rPr spc="20" dirty="0"/>
              <a:t> </a:t>
            </a:r>
            <a:r>
              <a:rPr dirty="0"/>
              <a:t>д.</a:t>
            </a:r>
            <a:r>
              <a:rPr spc="15" dirty="0"/>
              <a:t> </a:t>
            </a:r>
            <a:r>
              <a:rPr dirty="0"/>
              <a:t>150,</a:t>
            </a:r>
            <a:r>
              <a:rPr spc="15" dirty="0"/>
              <a:t> </a:t>
            </a:r>
            <a:r>
              <a:rPr dirty="0" err="1"/>
              <a:t>корп</a:t>
            </a:r>
            <a:r>
              <a:rPr dirty="0"/>
              <a:t>.</a:t>
            </a:r>
            <a:r>
              <a:rPr spc="15" dirty="0"/>
              <a:t> </a:t>
            </a:r>
            <a:r>
              <a:rPr dirty="0"/>
              <a:t>2,</a:t>
            </a:r>
            <a:r>
              <a:rPr spc="15" dirty="0"/>
              <a:t> </a:t>
            </a:r>
            <a:r>
              <a:rPr dirty="0" err="1"/>
              <a:t>оф</a:t>
            </a:r>
            <a:r>
              <a:rPr dirty="0"/>
              <a:t>.</a:t>
            </a:r>
            <a:r>
              <a:rPr spc="15" dirty="0"/>
              <a:t> </a:t>
            </a:r>
            <a:r>
              <a:rPr spc="-25" dirty="0"/>
              <a:t>314</a:t>
            </a:r>
          </a:p>
          <a:p>
            <a:pPr indent="12700"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Телефон</a:t>
            </a:r>
            <a:r>
              <a:rPr dirty="0"/>
              <a:t>:</a:t>
            </a:r>
            <a:r>
              <a:rPr spc="15" dirty="0"/>
              <a:t> </a:t>
            </a:r>
            <a:r>
              <a:rPr dirty="0"/>
              <a:t>+7</a:t>
            </a:r>
            <a:r>
              <a:rPr spc="10" dirty="0"/>
              <a:t> </a:t>
            </a:r>
            <a:r>
              <a:rPr dirty="0"/>
              <a:t>(812)</a:t>
            </a:r>
            <a:r>
              <a:rPr spc="20" dirty="0"/>
              <a:t> </a:t>
            </a:r>
            <a:r>
              <a:rPr dirty="0"/>
              <a:t>374-78-74</a:t>
            </a:r>
            <a:r>
              <a:rPr spc="165" dirty="0"/>
              <a:t>  </a:t>
            </a:r>
            <a:r>
              <a:rPr dirty="0" err="1"/>
              <a:t>Эл</a:t>
            </a:r>
            <a:r>
              <a:rPr dirty="0"/>
              <a:t>.</a:t>
            </a:r>
            <a:r>
              <a:rPr spc="25" dirty="0"/>
              <a:t> </a:t>
            </a:r>
            <a:r>
              <a:rPr dirty="0" err="1"/>
              <a:t>почта</a:t>
            </a:r>
            <a:r>
              <a:rPr dirty="0"/>
              <a:t>:</a:t>
            </a:r>
            <a:r>
              <a:rPr spc="15" dirty="0"/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hlinkClick r:id="rId2"/>
              </a:rPr>
              <a:t>mail@arm-</a:t>
            </a:r>
            <a:r>
              <a:rPr u="sng" spc="-20" dirty="0">
                <a:uFill>
                  <a:solidFill>
                    <a:srgbClr val="000000"/>
                  </a:solidFill>
                </a:uFill>
                <a:hlinkClick r:id="rId2"/>
              </a:rPr>
              <a:t>r.ru</a:t>
            </a:r>
          </a:p>
        </p:txBody>
      </p:sp>
      <p:pic>
        <p:nvPicPr>
          <p:cNvPr id="773" name="Лого АРМЕР диспетчерские решения R.pdf" descr="Лого АРМЕР диспетчерские решения R.pd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067" y="6183144"/>
            <a:ext cx="1841894" cy="6997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431</Words>
  <Application>Microsoft Office PowerPoint</Application>
  <PresentationFormat>Произвольный</PresentationFormat>
  <Paragraphs>97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Calibri</vt:lpstr>
      <vt:lpstr>DINPro-Light</vt:lpstr>
      <vt:lpstr>Helvetica</vt:lpstr>
      <vt:lpstr>Helvetica Neue</vt:lpstr>
      <vt:lpstr>Montserrat Bold</vt:lpstr>
      <vt:lpstr>Roboto</vt:lpstr>
      <vt:lpstr>Roboto Black</vt:lpstr>
      <vt:lpstr>Roboto Medium</vt:lpstr>
      <vt:lpstr>Roboto-Black</vt:lpstr>
      <vt:lpstr>Office Theme</vt:lpstr>
      <vt:lpstr>Группа компаний «Решение»</vt:lpstr>
      <vt:lpstr>ГК «РЕШЕНИЕ» – группа компаний, которые разрабатывают, производят и реализуют профессиональную диспетчерскую мебель и видеостены</vt:lpstr>
      <vt:lpstr>С НАМИ УДОБНО И ВЫГОДНО РАБОТАТЬ</vt:lpstr>
      <vt:lpstr>МОБИЛЬНЫЕ РАБОЧИЕ МЕСТА</vt:lpstr>
      <vt:lpstr>Презентация PowerPoint</vt:lpstr>
      <vt:lpstr>ПРЕИМУЩЕСТВА ПРОДУКЦИИ АРМЕР</vt:lpstr>
      <vt:lpstr>СХЕМА РАБОТЫ С НАМИ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компаний «Решение»</dc:title>
  <cp:lastModifiedBy>User</cp:lastModifiedBy>
  <cp:revision>14</cp:revision>
  <dcterms:modified xsi:type="dcterms:W3CDTF">2022-08-03T11:34:16Z</dcterms:modified>
</cp:coreProperties>
</file>